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8721-B31C-40A6-92D5-07D4B4A6A56D}" type="datetimeFigureOut">
              <a:rPr lang="fr-FR" smtClean="0"/>
              <a:t>21/06/2012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CCFE-09DD-4DED-BC05-6F942FF292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32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8721-B31C-40A6-92D5-07D4B4A6A56D}" type="datetimeFigureOut">
              <a:rPr lang="fr-FR" smtClean="0"/>
              <a:t>21/06/2012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CCFE-09DD-4DED-BC05-6F942FF292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408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8721-B31C-40A6-92D5-07D4B4A6A56D}" type="datetimeFigureOut">
              <a:rPr lang="fr-FR" smtClean="0"/>
              <a:t>21/06/2012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CCFE-09DD-4DED-BC05-6F942FF292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451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8721-B31C-40A6-92D5-07D4B4A6A56D}" type="datetimeFigureOut">
              <a:rPr lang="fr-FR" smtClean="0"/>
              <a:t>21/06/2012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CCFE-09DD-4DED-BC05-6F942FF292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8995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8721-B31C-40A6-92D5-07D4B4A6A56D}" type="datetimeFigureOut">
              <a:rPr lang="fr-FR" smtClean="0"/>
              <a:t>21/06/2012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CCFE-09DD-4DED-BC05-6F942FF292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86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8721-B31C-40A6-92D5-07D4B4A6A56D}" type="datetimeFigureOut">
              <a:rPr lang="fr-FR" smtClean="0"/>
              <a:t>21/06/2012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CCFE-09DD-4DED-BC05-6F942FF292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82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8721-B31C-40A6-92D5-07D4B4A6A56D}" type="datetimeFigureOut">
              <a:rPr lang="fr-FR" smtClean="0"/>
              <a:t>21/06/2012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CCFE-09DD-4DED-BC05-6F942FF292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95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8721-B31C-40A6-92D5-07D4B4A6A56D}" type="datetimeFigureOut">
              <a:rPr lang="fr-FR" smtClean="0"/>
              <a:t>21/06/2012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CCFE-09DD-4DED-BC05-6F942FF292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7035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8721-B31C-40A6-92D5-07D4B4A6A56D}" type="datetimeFigureOut">
              <a:rPr lang="fr-FR" smtClean="0"/>
              <a:t>21/06/2012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CCFE-09DD-4DED-BC05-6F942FF292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193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8721-B31C-40A6-92D5-07D4B4A6A56D}" type="datetimeFigureOut">
              <a:rPr lang="fr-FR" smtClean="0"/>
              <a:t>21/06/2012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CCFE-09DD-4DED-BC05-6F942FF292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44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8721-B31C-40A6-92D5-07D4B4A6A56D}" type="datetimeFigureOut">
              <a:rPr lang="fr-FR" smtClean="0"/>
              <a:t>21/06/2012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CCFE-09DD-4DED-BC05-6F942FF292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83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D8721-B31C-40A6-92D5-07D4B4A6A56D}" type="datetimeFigureOut">
              <a:rPr lang="fr-FR" smtClean="0"/>
              <a:t>21/06/2012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ACCFE-09DD-4DED-BC05-6F942FF292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334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87624" y="420130"/>
            <a:ext cx="6912768" cy="1742591"/>
          </a:xfrm>
        </p:spPr>
        <p:txBody>
          <a:bodyPr>
            <a:normAutofit fontScale="90000"/>
          </a:bodyPr>
          <a:lstStyle/>
          <a:p>
            <a:r>
              <a:rPr lang="fr-FR" sz="4000" b="1" i="1" dirty="0"/>
              <a:t>Plan de l’intervention                   L’ORAL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568952" cy="460851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fr-FR" b="1" i="1" dirty="0">
                <a:solidFill>
                  <a:schemeClr val="tx1"/>
                </a:solidFill>
              </a:rPr>
              <a:t>Les documents iconographiques au service de l’expression orale et écrite  </a:t>
            </a:r>
            <a:endParaRPr lang="fr-FR" b="1" dirty="0">
              <a:solidFill>
                <a:schemeClr val="tx1"/>
              </a:solidFill>
            </a:endParaRPr>
          </a:p>
          <a:p>
            <a:r>
              <a:rPr lang="fr-FR" b="1" i="1" dirty="0">
                <a:solidFill>
                  <a:schemeClr val="tx1"/>
                </a:solidFill>
              </a:rPr>
              <a:t> </a:t>
            </a:r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 Présentation  succincte de l’image à travers les textes officiels &amp;  l’histoire de la pédagogie 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 Deux approches : une pédagogie de l’image  et   une pédagogie par </a:t>
            </a:r>
            <a:r>
              <a:rPr lang="fr-FR" b="1" dirty="0" smtClean="0">
                <a:solidFill>
                  <a:schemeClr val="tx1"/>
                </a:solidFill>
              </a:rPr>
              <a:t>l’image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 Les ateliers de  </a:t>
            </a:r>
            <a:r>
              <a:rPr lang="fr-FR" b="1" dirty="0" smtClean="0">
                <a:solidFill>
                  <a:schemeClr val="tx1"/>
                </a:solidFill>
              </a:rPr>
              <a:t>langage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 Les images fixes, séquentielles et cachées (TICE et Français)</a:t>
            </a:r>
          </a:p>
          <a:p>
            <a:r>
              <a:rPr lang="fr-FR" b="1" dirty="0">
                <a:solidFill>
                  <a:schemeClr val="tx1"/>
                </a:solidFill>
              </a:rPr>
              <a:t> Les albums sans textes, avec textes, la Bande dessinée, le Roman Photo (TICE et Français</a:t>
            </a:r>
            <a:r>
              <a:rPr lang="fr-FR" b="1" dirty="0" smtClean="0">
                <a:solidFill>
                  <a:schemeClr val="tx1"/>
                </a:solidFill>
              </a:rPr>
              <a:t>)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 Les images animées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6116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8136904" cy="612068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fr-FR" b="1" i="1" dirty="0"/>
              <a:t>L’oral au quotidien        </a:t>
            </a:r>
            <a:endParaRPr lang="fr-FR" dirty="0"/>
          </a:p>
          <a:p>
            <a:r>
              <a:rPr lang="fr-FR" i="1" dirty="0"/>
              <a:t> </a:t>
            </a:r>
            <a:endParaRPr lang="fr-FR" dirty="0"/>
          </a:p>
          <a:p>
            <a:r>
              <a:rPr lang="fr-FR" b="1" dirty="0">
                <a:solidFill>
                  <a:schemeClr val="tx1"/>
                </a:solidFill>
              </a:rPr>
              <a:t>La lecture du programme de la journée</a:t>
            </a:r>
          </a:p>
          <a:p>
            <a:r>
              <a:rPr lang="fr-FR" b="1" dirty="0">
                <a:solidFill>
                  <a:schemeClr val="tx1"/>
                </a:solidFill>
              </a:rPr>
              <a:t>L’objet du </a:t>
            </a:r>
            <a:r>
              <a:rPr lang="fr-FR" b="1" dirty="0" smtClean="0">
                <a:solidFill>
                  <a:schemeClr val="tx1"/>
                </a:solidFill>
              </a:rPr>
              <a:t>jour, </a:t>
            </a:r>
            <a:r>
              <a:rPr lang="fr-FR" b="1" dirty="0" smtClean="0">
                <a:solidFill>
                  <a:schemeClr val="tx1"/>
                </a:solidFill>
              </a:rPr>
              <a:t>Le quoi de neuf, L’énigme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Le résumé oral d’une leçon, d’un chapitre de littérature, 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Le bilan</a:t>
            </a:r>
          </a:p>
          <a:p>
            <a:endParaRPr lang="fr-FR" b="1" dirty="0" smtClean="0">
              <a:solidFill>
                <a:schemeClr val="tx1"/>
              </a:solidFill>
            </a:endParaRP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Le fait </a:t>
            </a:r>
            <a:r>
              <a:rPr lang="fr-FR" b="1" dirty="0" smtClean="0">
                <a:solidFill>
                  <a:schemeClr val="tx1"/>
                </a:solidFill>
              </a:rPr>
              <a:t>d’actualité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chemeClr val="tx1"/>
                </a:solidFill>
              </a:rPr>
              <a:t>Le </a:t>
            </a:r>
            <a:r>
              <a:rPr lang="fr-FR" b="1" dirty="0">
                <a:solidFill>
                  <a:schemeClr val="tx1"/>
                </a:solidFill>
              </a:rPr>
              <a:t>quart d’heure </a:t>
            </a:r>
            <a:r>
              <a:rPr lang="fr-FR" b="1" dirty="0" smtClean="0">
                <a:solidFill>
                  <a:schemeClr val="tx1"/>
                </a:solidFill>
              </a:rPr>
              <a:t>Philo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La fiche de lecture </a:t>
            </a:r>
            <a:r>
              <a:rPr lang="fr-FR" b="1" dirty="0" smtClean="0">
                <a:solidFill>
                  <a:schemeClr val="tx1"/>
                </a:solidFill>
              </a:rPr>
              <a:t>&amp; L’exposé </a:t>
            </a:r>
            <a:r>
              <a:rPr lang="fr-FR" b="1" dirty="0">
                <a:solidFill>
                  <a:schemeClr val="tx1"/>
                </a:solidFill>
              </a:rPr>
              <a:t>oral 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chemeClr val="tx1"/>
                </a:solidFill>
              </a:rPr>
              <a:t>Le </a:t>
            </a:r>
            <a:r>
              <a:rPr lang="fr-FR" b="1" dirty="0">
                <a:solidFill>
                  <a:schemeClr val="tx1"/>
                </a:solidFill>
              </a:rPr>
              <a:t>vire langue, le chant, La récitation, la </a:t>
            </a:r>
            <a:r>
              <a:rPr lang="fr-FR" b="1" dirty="0" smtClean="0">
                <a:solidFill>
                  <a:schemeClr val="tx1"/>
                </a:solidFill>
              </a:rPr>
              <a:t>comptine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chemeClr val="tx1"/>
                </a:solidFill>
              </a:rPr>
              <a:t>L’atelier </a:t>
            </a:r>
            <a:r>
              <a:rPr lang="fr-FR" b="1" dirty="0">
                <a:solidFill>
                  <a:schemeClr val="tx1"/>
                </a:solidFill>
              </a:rPr>
              <a:t>de négociation </a:t>
            </a:r>
            <a:r>
              <a:rPr lang="fr-FR" b="1" dirty="0" smtClean="0">
                <a:solidFill>
                  <a:schemeClr val="tx1"/>
                </a:solidFill>
              </a:rPr>
              <a:t>graphique</a:t>
            </a:r>
          </a:p>
          <a:p>
            <a:endParaRPr lang="fr-FR" b="1" dirty="0" smtClean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chemeClr val="tx1"/>
                </a:solidFill>
              </a:rPr>
              <a:t>L’oral et le jeu</a:t>
            </a:r>
          </a:p>
        </p:txBody>
      </p:sp>
    </p:spTree>
    <p:extLst>
      <p:ext uri="{BB962C8B-B14F-4D97-AF65-F5344CB8AC3E}">
        <p14:creationId xmlns:p14="http://schemas.microsoft.com/office/powerpoint/2010/main" val="1593777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908720"/>
            <a:ext cx="7776864" cy="5472608"/>
          </a:xfrm>
        </p:spPr>
        <p:txBody>
          <a:bodyPr/>
          <a:lstStyle/>
          <a:p>
            <a:pPr lvl="0"/>
            <a:r>
              <a:rPr lang="fr-FR" b="1" i="1" dirty="0"/>
              <a:t>L’oral spécifique                 </a:t>
            </a:r>
            <a:endParaRPr lang="fr-FR" dirty="0"/>
          </a:p>
          <a:p>
            <a:endParaRPr lang="fr-FR" b="1" dirty="0" smtClean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chemeClr val="tx1"/>
                </a:solidFill>
              </a:rPr>
              <a:t>Le </a:t>
            </a:r>
            <a:r>
              <a:rPr lang="fr-FR" b="1" dirty="0">
                <a:solidFill>
                  <a:schemeClr val="tx1"/>
                </a:solidFill>
              </a:rPr>
              <a:t>débat  (éducation civique</a:t>
            </a:r>
            <a:r>
              <a:rPr lang="fr-FR" b="1" dirty="0" smtClean="0">
                <a:solidFill>
                  <a:schemeClr val="tx1"/>
                </a:solidFill>
              </a:rPr>
              <a:t>)</a:t>
            </a:r>
          </a:p>
          <a:p>
            <a:endParaRPr lang="fr-FR" b="1" i="1" dirty="0" smtClean="0">
              <a:solidFill>
                <a:schemeClr val="tx1"/>
              </a:solidFill>
            </a:endParaRPr>
          </a:p>
          <a:p>
            <a:pPr algn="l"/>
            <a:r>
              <a:rPr lang="fr-FR" b="1" i="1" dirty="0">
                <a:solidFill>
                  <a:schemeClr val="tx1"/>
                </a:solidFill>
              </a:rPr>
              <a:t> </a:t>
            </a:r>
            <a:r>
              <a:rPr lang="fr-FR" b="1" i="1" dirty="0" smtClean="0">
                <a:solidFill>
                  <a:schemeClr val="tx1"/>
                </a:solidFill>
              </a:rPr>
              <a:t>              Le théâtre    </a:t>
            </a:r>
            <a:endParaRPr lang="fr-FR" b="1" dirty="0">
              <a:solidFill>
                <a:schemeClr val="tx1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3777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908720"/>
            <a:ext cx="7776864" cy="5472608"/>
          </a:xfrm>
        </p:spPr>
        <p:txBody>
          <a:bodyPr/>
          <a:lstStyle/>
          <a:p>
            <a:pPr lvl="0"/>
            <a:r>
              <a:rPr lang="fr-FR" b="1" i="1" dirty="0"/>
              <a:t>L’oral et l’évaluation       </a:t>
            </a:r>
            <a:endParaRPr lang="fr-FR" dirty="0"/>
          </a:p>
          <a:p>
            <a:r>
              <a:rPr lang="fr-FR" dirty="0"/>
              <a:t> </a:t>
            </a:r>
          </a:p>
          <a:p>
            <a:r>
              <a:rPr lang="fr-FR" b="1" dirty="0">
                <a:solidFill>
                  <a:schemeClr val="tx1"/>
                </a:solidFill>
              </a:rPr>
              <a:t>Groupe hétérogène ou homogène </a:t>
            </a:r>
            <a:r>
              <a:rPr lang="fr-FR" b="1" dirty="0" smtClean="0">
                <a:solidFill>
                  <a:schemeClr val="tx1"/>
                </a:solidFill>
              </a:rPr>
              <a:t>?</a:t>
            </a:r>
          </a:p>
          <a:p>
            <a:endParaRPr lang="fr-FR" b="1" dirty="0" smtClean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chemeClr val="tx1"/>
                </a:solidFill>
              </a:rPr>
              <a:t>Comment évaluer l’oral?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Les spécificités de son évaluation &amp; Les enregistrements (TICE et Français)     </a:t>
            </a:r>
          </a:p>
          <a:p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37773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31</Words>
  <Application>Microsoft Office PowerPoint</Application>
  <PresentationFormat>Affichage à l'écran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Plan de l’intervention                   L’ORAL  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l’intervention                   L’ORAL</dc:title>
  <dc:creator>Ludovic</dc:creator>
  <cp:lastModifiedBy>Ludovic</cp:lastModifiedBy>
  <cp:revision>2</cp:revision>
  <dcterms:created xsi:type="dcterms:W3CDTF">2012-06-21T07:07:18Z</dcterms:created>
  <dcterms:modified xsi:type="dcterms:W3CDTF">2012-06-21T08:00:55Z</dcterms:modified>
</cp:coreProperties>
</file>