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1" r:id="rId5"/>
    <p:sldId id="260" r:id="rId6"/>
    <p:sldId id="265" r:id="rId7"/>
    <p:sldId id="264" r:id="rId8"/>
    <p:sldId id="263" r:id="rId9"/>
    <p:sldId id="262" r:id="rId10"/>
    <p:sldId id="259"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BARROIS Ludovic EMF</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7BBB04-20E9-4FD1-B9EE-D46F154185F0}" type="datetimeFigureOut">
              <a:rPr lang="fr-FR" smtClean="0"/>
              <a:t>18/09/2012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E5FE93-682B-42F9-AED6-EEB00EF88225}" type="slidenum">
              <a:rPr lang="fr-FR" smtClean="0"/>
              <a:t>‹N°›</a:t>
            </a:fld>
            <a:endParaRPr lang="fr-FR"/>
          </a:p>
        </p:txBody>
      </p:sp>
    </p:spTree>
    <p:extLst>
      <p:ext uri="{BB962C8B-B14F-4D97-AF65-F5344CB8AC3E}">
        <p14:creationId xmlns:p14="http://schemas.microsoft.com/office/powerpoint/2010/main" val="11377156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BARROIS Ludovic EMF</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ED7C23-9DEB-4A21-88E3-6544FB8ACC95}" type="datetimeFigureOut">
              <a:rPr lang="fr-FR" smtClean="0"/>
              <a:t>18/09/2012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E6B7B8-40EF-44A8-A18B-585622E16427}" type="slidenum">
              <a:rPr lang="fr-FR" smtClean="0"/>
              <a:t>‹N°›</a:t>
            </a:fld>
            <a:endParaRPr lang="fr-FR"/>
          </a:p>
        </p:txBody>
      </p:sp>
    </p:spTree>
    <p:extLst>
      <p:ext uri="{BB962C8B-B14F-4D97-AF65-F5344CB8AC3E}">
        <p14:creationId xmlns:p14="http://schemas.microsoft.com/office/powerpoint/2010/main" val="304154110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4E6B7B8-40EF-44A8-A18B-585622E16427}" type="slidenum">
              <a:rPr lang="fr-FR" smtClean="0"/>
              <a:t>9</a:t>
            </a:fld>
            <a:endParaRPr lang="fr-FR"/>
          </a:p>
        </p:txBody>
      </p:sp>
      <p:sp>
        <p:nvSpPr>
          <p:cNvPr id="5" name="Espace réservé de l'en-tête 4"/>
          <p:cNvSpPr>
            <a:spLocks noGrp="1"/>
          </p:cNvSpPr>
          <p:nvPr>
            <p:ph type="hd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4104536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506A5F4-C053-4AA7-A5F8-B5BBA5FAC11E}" type="datetime1">
              <a:rPr lang="fr-FR" smtClean="0"/>
              <a:t>18/09/2012</a:t>
            </a:fld>
            <a:endParaRPr lang="fr-FR"/>
          </a:p>
        </p:txBody>
      </p:sp>
      <p:sp>
        <p:nvSpPr>
          <p:cNvPr id="5" name="Espace réservé du pied de page 4"/>
          <p:cNvSpPr>
            <a:spLocks noGrp="1"/>
          </p:cNvSpPr>
          <p:nvPr>
            <p:ph type="ftr" sz="quarter" idx="11"/>
          </p:nvPr>
        </p:nvSpPr>
        <p:spPr/>
        <p:txBody>
          <a:bodyPr/>
          <a:lstStyle/>
          <a:p>
            <a:r>
              <a:rPr lang="fr-FR" smtClean="0"/>
              <a:t>BARROIS Ludovic EMF</a:t>
            </a:r>
            <a:endParaRPr lang="fr-FR"/>
          </a:p>
        </p:txBody>
      </p:sp>
      <p:sp>
        <p:nvSpPr>
          <p:cNvPr id="6" name="Espace réservé du numéro de diapositive 5"/>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256212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3D45C8-BF71-4ABE-BE54-85204618593D}" type="datetime1">
              <a:rPr lang="fr-FR" smtClean="0"/>
              <a:t>18/09/2012</a:t>
            </a:fld>
            <a:endParaRPr lang="fr-FR"/>
          </a:p>
        </p:txBody>
      </p:sp>
      <p:sp>
        <p:nvSpPr>
          <p:cNvPr id="5" name="Espace réservé du pied de page 4"/>
          <p:cNvSpPr>
            <a:spLocks noGrp="1"/>
          </p:cNvSpPr>
          <p:nvPr>
            <p:ph type="ftr" sz="quarter" idx="11"/>
          </p:nvPr>
        </p:nvSpPr>
        <p:spPr/>
        <p:txBody>
          <a:bodyPr/>
          <a:lstStyle/>
          <a:p>
            <a:r>
              <a:rPr lang="fr-FR" smtClean="0"/>
              <a:t>BARROIS Ludovic EMF</a:t>
            </a:r>
            <a:endParaRPr lang="fr-FR"/>
          </a:p>
        </p:txBody>
      </p:sp>
      <p:sp>
        <p:nvSpPr>
          <p:cNvPr id="6" name="Espace réservé du numéro de diapositive 5"/>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22799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A586AB-9B5C-4DE6-A0F8-0E89136E1AFB}" type="datetime1">
              <a:rPr lang="fr-FR" smtClean="0"/>
              <a:t>18/09/2012</a:t>
            </a:fld>
            <a:endParaRPr lang="fr-FR"/>
          </a:p>
        </p:txBody>
      </p:sp>
      <p:sp>
        <p:nvSpPr>
          <p:cNvPr id="5" name="Espace réservé du pied de page 4"/>
          <p:cNvSpPr>
            <a:spLocks noGrp="1"/>
          </p:cNvSpPr>
          <p:nvPr>
            <p:ph type="ftr" sz="quarter" idx="11"/>
          </p:nvPr>
        </p:nvSpPr>
        <p:spPr/>
        <p:txBody>
          <a:bodyPr/>
          <a:lstStyle/>
          <a:p>
            <a:r>
              <a:rPr lang="fr-FR" smtClean="0"/>
              <a:t>BARROIS Ludovic EMF</a:t>
            </a:r>
            <a:endParaRPr lang="fr-FR"/>
          </a:p>
        </p:txBody>
      </p:sp>
      <p:sp>
        <p:nvSpPr>
          <p:cNvPr id="6" name="Espace réservé du numéro de diapositive 5"/>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248178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2E1DA2-3EA0-410D-8DB7-9D98D02A5E9A}" type="datetime1">
              <a:rPr lang="fr-FR" smtClean="0"/>
              <a:t>18/09/2012</a:t>
            </a:fld>
            <a:endParaRPr lang="fr-FR"/>
          </a:p>
        </p:txBody>
      </p:sp>
      <p:sp>
        <p:nvSpPr>
          <p:cNvPr id="5" name="Espace réservé du pied de page 4"/>
          <p:cNvSpPr>
            <a:spLocks noGrp="1"/>
          </p:cNvSpPr>
          <p:nvPr>
            <p:ph type="ftr" sz="quarter" idx="11"/>
          </p:nvPr>
        </p:nvSpPr>
        <p:spPr/>
        <p:txBody>
          <a:bodyPr/>
          <a:lstStyle/>
          <a:p>
            <a:r>
              <a:rPr lang="fr-FR" smtClean="0"/>
              <a:t>BARROIS Ludovic EMF</a:t>
            </a:r>
            <a:endParaRPr lang="fr-FR"/>
          </a:p>
        </p:txBody>
      </p:sp>
      <p:sp>
        <p:nvSpPr>
          <p:cNvPr id="6" name="Espace réservé du numéro de diapositive 5"/>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76100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603911E-9F81-4EBD-9100-9600B0EB2283}" type="datetime1">
              <a:rPr lang="fr-FR" smtClean="0"/>
              <a:t>18/09/2012</a:t>
            </a:fld>
            <a:endParaRPr lang="fr-FR"/>
          </a:p>
        </p:txBody>
      </p:sp>
      <p:sp>
        <p:nvSpPr>
          <p:cNvPr id="5" name="Espace réservé du pied de page 4"/>
          <p:cNvSpPr>
            <a:spLocks noGrp="1"/>
          </p:cNvSpPr>
          <p:nvPr>
            <p:ph type="ftr" sz="quarter" idx="11"/>
          </p:nvPr>
        </p:nvSpPr>
        <p:spPr/>
        <p:txBody>
          <a:bodyPr/>
          <a:lstStyle/>
          <a:p>
            <a:r>
              <a:rPr lang="fr-FR" smtClean="0"/>
              <a:t>BARROIS Ludovic EMF</a:t>
            </a:r>
            <a:endParaRPr lang="fr-FR"/>
          </a:p>
        </p:txBody>
      </p:sp>
      <p:sp>
        <p:nvSpPr>
          <p:cNvPr id="6" name="Espace réservé du numéro de diapositive 5"/>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57903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A7774F6-14FB-43AB-A408-6AC0B0166D4E}" type="datetime1">
              <a:rPr lang="fr-FR" smtClean="0"/>
              <a:t>18/09/2012</a:t>
            </a:fld>
            <a:endParaRPr lang="fr-FR"/>
          </a:p>
        </p:txBody>
      </p:sp>
      <p:sp>
        <p:nvSpPr>
          <p:cNvPr id="6" name="Espace réservé du pied de page 5"/>
          <p:cNvSpPr>
            <a:spLocks noGrp="1"/>
          </p:cNvSpPr>
          <p:nvPr>
            <p:ph type="ftr" sz="quarter" idx="11"/>
          </p:nvPr>
        </p:nvSpPr>
        <p:spPr/>
        <p:txBody>
          <a:bodyPr/>
          <a:lstStyle/>
          <a:p>
            <a:r>
              <a:rPr lang="fr-FR" smtClean="0"/>
              <a:t>BARROIS Ludovic EMF</a:t>
            </a:r>
            <a:endParaRPr lang="fr-FR"/>
          </a:p>
        </p:txBody>
      </p:sp>
      <p:sp>
        <p:nvSpPr>
          <p:cNvPr id="7" name="Espace réservé du numéro de diapositive 6"/>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164320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CFA7879-7116-4ACF-AB57-88F79E4E732A}" type="datetime1">
              <a:rPr lang="fr-FR" smtClean="0"/>
              <a:t>18/09/2012</a:t>
            </a:fld>
            <a:endParaRPr lang="fr-FR"/>
          </a:p>
        </p:txBody>
      </p:sp>
      <p:sp>
        <p:nvSpPr>
          <p:cNvPr id="8" name="Espace réservé du pied de page 7"/>
          <p:cNvSpPr>
            <a:spLocks noGrp="1"/>
          </p:cNvSpPr>
          <p:nvPr>
            <p:ph type="ftr" sz="quarter" idx="11"/>
          </p:nvPr>
        </p:nvSpPr>
        <p:spPr/>
        <p:txBody>
          <a:bodyPr/>
          <a:lstStyle/>
          <a:p>
            <a:r>
              <a:rPr lang="fr-FR" smtClean="0"/>
              <a:t>BARROIS Ludovic EMF</a:t>
            </a:r>
            <a:endParaRPr lang="fr-FR"/>
          </a:p>
        </p:txBody>
      </p:sp>
      <p:sp>
        <p:nvSpPr>
          <p:cNvPr id="9" name="Espace réservé du numéro de diapositive 8"/>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9836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3399A74-D1A9-4817-B0A4-6994F046A89E}" type="datetime1">
              <a:rPr lang="fr-FR" smtClean="0"/>
              <a:t>18/09/2012</a:t>
            </a:fld>
            <a:endParaRPr lang="fr-FR"/>
          </a:p>
        </p:txBody>
      </p:sp>
      <p:sp>
        <p:nvSpPr>
          <p:cNvPr id="4" name="Espace réservé du pied de page 3"/>
          <p:cNvSpPr>
            <a:spLocks noGrp="1"/>
          </p:cNvSpPr>
          <p:nvPr>
            <p:ph type="ftr" sz="quarter" idx="11"/>
          </p:nvPr>
        </p:nvSpPr>
        <p:spPr/>
        <p:txBody>
          <a:bodyPr/>
          <a:lstStyle/>
          <a:p>
            <a:r>
              <a:rPr lang="fr-FR" smtClean="0"/>
              <a:t>BARROIS Ludovic EMF</a:t>
            </a:r>
            <a:endParaRPr lang="fr-FR"/>
          </a:p>
        </p:txBody>
      </p:sp>
      <p:sp>
        <p:nvSpPr>
          <p:cNvPr id="5" name="Espace réservé du numéro de diapositive 4"/>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344248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3C94A54-9A1E-4949-A5EF-2F6BF9DC63BC}" type="datetime1">
              <a:rPr lang="fr-FR" smtClean="0"/>
              <a:t>18/09/2012</a:t>
            </a:fld>
            <a:endParaRPr lang="fr-FR"/>
          </a:p>
        </p:txBody>
      </p:sp>
      <p:sp>
        <p:nvSpPr>
          <p:cNvPr id="3" name="Espace réservé du pied de page 2"/>
          <p:cNvSpPr>
            <a:spLocks noGrp="1"/>
          </p:cNvSpPr>
          <p:nvPr>
            <p:ph type="ftr" sz="quarter" idx="11"/>
          </p:nvPr>
        </p:nvSpPr>
        <p:spPr/>
        <p:txBody>
          <a:bodyPr/>
          <a:lstStyle/>
          <a:p>
            <a:r>
              <a:rPr lang="fr-FR" smtClean="0"/>
              <a:t>BARROIS Ludovic EMF</a:t>
            </a:r>
            <a:endParaRPr lang="fr-FR"/>
          </a:p>
        </p:txBody>
      </p:sp>
      <p:sp>
        <p:nvSpPr>
          <p:cNvPr id="4" name="Espace réservé du numéro de diapositive 3"/>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2443969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6AD1FC2-7574-4574-A77D-7DB92F446392}" type="datetime1">
              <a:rPr lang="fr-FR" smtClean="0"/>
              <a:t>18/09/2012</a:t>
            </a:fld>
            <a:endParaRPr lang="fr-FR"/>
          </a:p>
        </p:txBody>
      </p:sp>
      <p:sp>
        <p:nvSpPr>
          <p:cNvPr id="6" name="Espace réservé du pied de page 5"/>
          <p:cNvSpPr>
            <a:spLocks noGrp="1"/>
          </p:cNvSpPr>
          <p:nvPr>
            <p:ph type="ftr" sz="quarter" idx="11"/>
          </p:nvPr>
        </p:nvSpPr>
        <p:spPr/>
        <p:txBody>
          <a:bodyPr/>
          <a:lstStyle/>
          <a:p>
            <a:r>
              <a:rPr lang="fr-FR" smtClean="0"/>
              <a:t>BARROIS Ludovic EMF</a:t>
            </a:r>
            <a:endParaRPr lang="fr-FR"/>
          </a:p>
        </p:txBody>
      </p:sp>
      <p:sp>
        <p:nvSpPr>
          <p:cNvPr id="7" name="Espace réservé du numéro de diapositive 6"/>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265195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231560E-1D99-4BCB-BF8B-C0D9BA017EBC}" type="datetime1">
              <a:rPr lang="fr-FR" smtClean="0"/>
              <a:t>18/09/2012</a:t>
            </a:fld>
            <a:endParaRPr lang="fr-FR"/>
          </a:p>
        </p:txBody>
      </p:sp>
      <p:sp>
        <p:nvSpPr>
          <p:cNvPr id="6" name="Espace réservé du pied de page 5"/>
          <p:cNvSpPr>
            <a:spLocks noGrp="1"/>
          </p:cNvSpPr>
          <p:nvPr>
            <p:ph type="ftr" sz="quarter" idx="11"/>
          </p:nvPr>
        </p:nvSpPr>
        <p:spPr/>
        <p:txBody>
          <a:bodyPr/>
          <a:lstStyle/>
          <a:p>
            <a:r>
              <a:rPr lang="fr-FR" smtClean="0"/>
              <a:t>BARROIS Ludovic EMF</a:t>
            </a:r>
            <a:endParaRPr lang="fr-FR"/>
          </a:p>
        </p:txBody>
      </p:sp>
      <p:sp>
        <p:nvSpPr>
          <p:cNvPr id="7" name="Espace réservé du numéro de diapositive 6"/>
          <p:cNvSpPr>
            <a:spLocks noGrp="1"/>
          </p:cNvSpPr>
          <p:nvPr>
            <p:ph type="sldNum" sz="quarter" idx="12"/>
          </p:nvPr>
        </p:nvSpPr>
        <p:spPr/>
        <p:txBody>
          <a:bodyPr/>
          <a:lstStyle/>
          <a:p>
            <a:fld id="{E8AF4FB7-9790-405B-849E-48D67CA61DBE}" type="slidenum">
              <a:rPr lang="fr-FR" smtClean="0"/>
              <a:t>‹N°›</a:t>
            </a:fld>
            <a:endParaRPr lang="fr-FR"/>
          </a:p>
        </p:txBody>
      </p:sp>
    </p:spTree>
    <p:extLst>
      <p:ext uri="{BB962C8B-B14F-4D97-AF65-F5344CB8AC3E}">
        <p14:creationId xmlns:p14="http://schemas.microsoft.com/office/powerpoint/2010/main" val="1050396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8300E-BED0-4137-9F4B-6C6547D15689}" type="datetime1">
              <a:rPr lang="fr-FR" smtClean="0"/>
              <a:t>18/09/2012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BARROIS Ludovic EMF</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F4FB7-9790-405B-849E-48D67CA61DBE}" type="slidenum">
              <a:rPr lang="fr-FR" smtClean="0"/>
              <a:t>‹N°›</a:t>
            </a:fld>
            <a:endParaRPr lang="fr-FR"/>
          </a:p>
        </p:txBody>
      </p:sp>
    </p:spTree>
    <p:extLst>
      <p:ext uri="{BB962C8B-B14F-4D97-AF65-F5344CB8AC3E}">
        <p14:creationId xmlns:p14="http://schemas.microsoft.com/office/powerpoint/2010/main" val="3299535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updepoucevn.org/" TargetMode="External"/><Relationship Id="rId2" Type="http://schemas.openxmlformats.org/officeDocument/2006/relationships/hyperlink" Target="http://iogtvietnam.com.v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692696"/>
            <a:ext cx="7772400" cy="1470025"/>
          </a:xfrm>
        </p:spPr>
        <p:txBody>
          <a:bodyPr/>
          <a:lstStyle/>
          <a:p>
            <a:pPr algn="l"/>
            <a:r>
              <a:rPr lang="fr-FR" dirty="0" smtClean="0"/>
              <a:t>		LE PROJET DE CLASSE</a:t>
            </a:r>
            <a:endParaRPr lang="fr-FR" dirty="0"/>
          </a:p>
        </p:txBody>
      </p:sp>
      <p:sp>
        <p:nvSpPr>
          <p:cNvPr id="3" name="Sous-titre 2"/>
          <p:cNvSpPr>
            <a:spLocks noGrp="1"/>
          </p:cNvSpPr>
          <p:nvPr>
            <p:ph type="subTitle" idx="1"/>
          </p:nvPr>
        </p:nvSpPr>
        <p:spPr/>
        <p:txBody>
          <a:bodyPr>
            <a:normAutofit/>
          </a:bodyPr>
          <a:lstStyle/>
          <a:p>
            <a:r>
              <a:rPr lang="fr-FR" sz="4400" b="1" i="1" dirty="0" smtClean="0">
                <a:solidFill>
                  <a:schemeClr val="tx2"/>
                </a:solidFill>
              </a:rPr>
              <a:t>Les laques</a:t>
            </a:r>
            <a:endParaRPr lang="fr-FR" sz="4400" b="1" i="1" dirty="0">
              <a:solidFill>
                <a:schemeClr val="tx2"/>
              </a:solidFill>
            </a:endParaRPr>
          </a:p>
        </p:txBody>
      </p:sp>
      <p:sp>
        <p:nvSpPr>
          <p:cNvPr id="4" name="Espace réservé du pied de page 3"/>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1047807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268760"/>
            <a:ext cx="7848872" cy="4524315"/>
          </a:xfrm>
          <a:prstGeom prst="rect">
            <a:avLst/>
          </a:prstGeom>
        </p:spPr>
        <p:txBody>
          <a:bodyPr wrap="square">
            <a:spAutoFit/>
          </a:bodyPr>
          <a:lstStyle/>
          <a:p>
            <a:r>
              <a:rPr lang="fr-FR" b="1" u="sng" dirty="0"/>
              <a:t>Deuxième trimestre</a:t>
            </a:r>
            <a:endParaRPr lang="fr-FR" dirty="0"/>
          </a:p>
          <a:p>
            <a:r>
              <a:rPr lang="fr-FR" dirty="0"/>
              <a:t> </a:t>
            </a:r>
          </a:p>
          <a:p>
            <a:r>
              <a:rPr lang="fr-FR" dirty="0"/>
              <a:t>Remise du don </a:t>
            </a:r>
          </a:p>
          <a:p>
            <a:r>
              <a:rPr lang="fr-FR" b="1" dirty="0"/>
              <a:t> </a:t>
            </a:r>
            <a:endParaRPr lang="fr-FR" dirty="0"/>
          </a:p>
          <a:p>
            <a:r>
              <a:rPr lang="fr-FR" b="1" u="sng" dirty="0"/>
              <a:t>Troisième trimestre</a:t>
            </a:r>
            <a:endParaRPr lang="fr-FR" dirty="0"/>
          </a:p>
          <a:p>
            <a:r>
              <a:rPr lang="fr-FR" b="1" dirty="0"/>
              <a:t> </a:t>
            </a:r>
            <a:endParaRPr lang="fr-FR" dirty="0"/>
          </a:p>
          <a:p>
            <a:r>
              <a:rPr lang="fr-FR" b="1" dirty="0"/>
              <a:t>Classe transplantée dans la région de SOC SON (facultatif)</a:t>
            </a:r>
            <a:endParaRPr lang="fr-FR" dirty="0"/>
          </a:p>
          <a:p>
            <a:r>
              <a:rPr lang="fr-FR" b="1" dirty="0"/>
              <a:t> </a:t>
            </a:r>
            <a:endParaRPr lang="fr-FR" dirty="0"/>
          </a:p>
          <a:p>
            <a:r>
              <a:rPr lang="fr-FR" b="1" dirty="0"/>
              <a:t> </a:t>
            </a:r>
            <a:r>
              <a:rPr lang="fr-FR" dirty="0"/>
              <a:t>Durant une journée les élèves pourront aller visiter l'O.N.G vietnamienne dormir dans des maisons sur pilotis qui appartiennent à l'association, découvrir la région et découvrir la ludothèque auquel le don est allé</a:t>
            </a:r>
            <a:r>
              <a:rPr lang="fr-FR" dirty="0" smtClean="0"/>
              <a:t>.</a:t>
            </a:r>
          </a:p>
          <a:p>
            <a:endParaRPr lang="fr-FR" dirty="0"/>
          </a:p>
          <a:p>
            <a:endParaRPr lang="fr-FR" dirty="0" smtClean="0"/>
          </a:p>
          <a:p>
            <a:endParaRPr lang="fr-FR" dirty="0"/>
          </a:p>
          <a:p>
            <a:endParaRPr lang="fr-FR" dirty="0" smtClean="0"/>
          </a:p>
          <a:p>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4365104"/>
            <a:ext cx="1143000" cy="1143000"/>
          </a:xfrm>
          <a:prstGeom prst="rect">
            <a:avLst/>
          </a:prstGeom>
        </p:spPr>
      </p:pic>
      <p:sp>
        <p:nvSpPr>
          <p:cNvPr id="4" name="Espace réservé du pied de page 3"/>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988245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197621066"/>
              </p:ext>
            </p:extLst>
          </p:nvPr>
        </p:nvGraphicFramePr>
        <p:xfrm>
          <a:off x="179512" y="548680"/>
          <a:ext cx="8640959" cy="4176465"/>
        </p:xfrm>
        <a:graphic>
          <a:graphicData uri="http://schemas.openxmlformats.org/drawingml/2006/table">
            <a:tbl>
              <a:tblPr firstRow="1" firstCol="1" bandRow="1" bandCol="1">
                <a:tableStyleId>{5C22544A-7EE6-4342-B048-85BDC9FD1C3A}</a:tableStyleId>
              </a:tblPr>
              <a:tblGrid>
                <a:gridCol w="2712852"/>
                <a:gridCol w="5928107"/>
              </a:tblGrid>
              <a:tr h="274206">
                <a:tc>
                  <a:txBody>
                    <a:bodyPr/>
                    <a:lstStyle/>
                    <a:p>
                      <a:pPr>
                        <a:spcAft>
                          <a:spcPts val="0"/>
                        </a:spcAft>
                      </a:pPr>
                      <a:r>
                        <a:rPr lang="fr-FR" sz="1100" dirty="0">
                          <a:effectLst/>
                        </a:rPr>
                        <a:t>                         </a:t>
                      </a:r>
                      <a:r>
                        <a:rPr lang="fr-FR" sz="1200" dirty="0">
                          <a:effectLst/>
                        </a:rPr>
                        <a:t>dépenses</a:t>
                      </a:r>
                      <a:endParaRPr lang="fr-FR" sz="900" dirty="0">
                        <a:effectLst/>
                        <a:latin typeface="Times New Roman"/>
                        <a:ea typeface="Times New Roman"/>
                      </a:endParaRPr>
                    </a:p>
                  </a:txBody>
                  <a:tcPr marL="39266" marR="39266" marT="0" marB="0"/>
                </a:tc>
                <a:tc>
                  <a:txBody>
                    <a:bodyPr/>
                    <a:lstStyle/>
                    <a:p>
                      <a:pPr>
                        <a:spcAft>
                          <a:spcPts val="0"/>
                        </a:spcAft>
                      </a:pPr>
                      <a:r>
                        <a:rPr lang="fr-FR" sz="1100">
                          <a:effectLst/>
                        </a:rPr>
                        <a:t>                         </a:t>
                      </a:r>
                      <a:r>
                        <a:rPr lang="fr-FR" sz="1200">
                          <a:effectLst/>
                        </a:rPr>
                        <a:t>recettes</a:t>
                      </a:r>
                      <a:endParaRPr lang="fr-FR" sz="900">
                        <a:effectLst/>
                        <a:latin typeface="Times New Roman"/>
                        <a:ea typeface="Times New Roman"/>
                      </a:endParaRPr>
                    </a:p>
                  </a:txBody>
                  <a:tcPr marL="39266" marR="39266" marT="0" marB="0"/>
                </a:tc>
              </a:tr>
              <a:tr h="1707238">
                <a:tc>
                  <a:txBody>
                    <a:bodyPr/>
                    <a:lstStyle/>
                    <a:p>
                      <a:pPr>
                        <a:spcAft>
                          <a:spcPts val="0"/>
                        </a:spcAft>
                      </a:pPr>
                      <a:r>
                        <a:rPr lang="fr-FR" sz="1100" dirty="0">
                          <a:effectLst/>
                        </a:rPr>
                        <a:t>Intervention d'un plasticien</a:t>
                      </a:r>
                      <a:endParaRPr lang="fr-FR" sz="900" dirty="0">
                        <a:effectLst/>
                      </a:endParaRPr>
                    </a:p>
                    <a:p>
                      <a:pPr>
                        <a:spcAft>
                          <a:spcPts val="0"/>
                        </a:spcAft>
                      </a:pPr>
                      <a:r>
                        <a:rPr lang="fr-FR" sz="1100" dirty="0">
                          <a:effectLst/>
                        </a:rPr>
                        <a:t>dans  1 classe  </a:t>
                      </a:r>
                      <a:endParaRPr lang="fr-FR" sz="900" dirty="0">
                        <a:effectLst/>
                      </a:endParaRPr>
                    </a:p>
                    <a:p>
                      <a:pPr>
                        <a:spcAft>
                          <a:spcPts val="0"/>
                        </a:spcAft>
                      </a:pPr>
                      <a:r>
                        <a:rPr lang="fr-FR" sz="1100" dirty="0">
                          <a:effectLst/>
                        </a:rPr>
                        <a:t> </a:t>
                      </a:r>
                      <a:endParaRPr lang="fr-FR" sz="900" dirty="0">
                        <a:effectLst/>
                      </a:endParaRPr>
                    </a:p>
                    <a:p>
                      <a:pPr>
                        <a:spcAft>
                          <a:spcPts val="0"/>
                        </a:spcAft>
                      </a:pPr>
                      <a:r>
                        <a:rPr lang="fr-FR" sz="1100" dirty="0">
                          <a:effectLst/>
                        </a:rPr>
                        <a:t>             1 x 12 heures</a:t>
                      </a:r>
                      <a:endParaRPr lang="fr-FR" sz="900" dirty="0">
                        <a:effectLst/>
                      </a:endParaRPr>
                    </a:p>
                    <a:p>
                      <a:pPr>
                        <a:spcAft>
                          <a:spcPts val="0"/>
                        </a:spcAft>
                      </a:pPr>
                      <a:r>
                        <a:rPr lang="fr-FR" sz="1100" dirty="0">
                          <a:effectLst/>
                        </a:rPr>
                        <a:t>             à 12$ de l'heure</a:t>
                      </a:r>
                      <a:endParaRPr lang="fr-FR" sz="900" dirty="0">
                        <a:effectLst/>
                      </a:endParaRPr>
                    </a:p>
                    <a:p>
                      <a:pPr>
                        <a:spcAft>
                          <a:spcPts val="0"/>
                        </a:spcAft>
                      </a:pPr>
                      <a:r>
                        <a:rPr lang="fr-FR" sz="1100" dirty="0">
                          <a:effectLst/>
                        </a:rPr>
                        <a:t> </a:t>
                      </a:r>
                      <a:endParaRPr lang="fr-FR" sz="900" dirty="0">
                        <a:effectLst/>
                      </a:endParaRPr>
                    </a:p>
                    <a:p>
                      <a:pPr>
                        <a:spcAft>
                          <a:spcPts val="0"/>
                        </a:spcAft>
                      </a:pPr>
                      <a:r>
                        <a:rPr lang="fr-FR" sz="1100" dirty="0">
                          <a:effectLst/>
                        </a:rPr>
                        <a:t>                      total: 140$</a:t>
                      </a:r>
                      <a:endParaRPr lang="fr-FR" sz="900" dirty="0">
                        <a:effectLst/>
                        <a:latin typeface="Times New Roman"/>
                        <a:ea typeface="Times New Roman"/>
                      </a:endParaRPr>
                    </a:p>
                  </a:txBody>
                  <a:tcPr marL="39266" marR="39266" marT="0" marB="0"/>
                </a:tc>
                <a:tc>
                  <a:txBody>
                    <a:bodyPr/>
                    <a:lstStyle/>
                    <a:p>
                      <a:pPr>
                        <a:spcAft>
                          <a:spcPts val="0"/>
                        </a:spcAft>
                      </a:pPr>
                      <a:r>
                        <a:rPr lang="fr-FR" sz="1100" dirty="0">
                          <a:effectLst/>
                        </a:rPr>
                        <a:t> </a:t>
                      </a:r>
                      <a:endParaRPr lang="fr-FR" sz="900" dirty="0">
                        <a:effectLst/>
                      </a:endParaRPr>
                    </a:p>
                    <a:p>
                      <a:pPr>
                        <a:spcAft>
                          <a:spcPts val="0"/>
                        </a:spcAft>
                      </a:pPr>
                      <a:r>
                        <a:rPr lang="fr-FR" sz="1100" dirty="0">
                          <a:effectLst/>
                        </a:rPr>
                        <a:t> </a:t>
                      </a:r>
                      <a:endParaRPr lang="fr-FR" sz="900" dirty="0">
                        <a:effectLst/>
                      </a:endParaRPr>
                    </a:p>
                    <a:p>
                      <a:pPr>
                        <a:spcAft>
                          <a:spcPts val="0"/>
                        </a:spcAft>
                      </a:pPr>
                      <a:r>
                        <a:rPr lang="fr-FR" sz="1100" dirty="0">
                          <a:effectLst/>
                        </a:rPr>
                        <a:t>Vente des  25 tableaux (marchés de Noël)</a:t>
                      </a:r>
                      <a:endParaRPr lang="fr-FR" sz="900" dirty="0">
                        <a:effectLst/>
                      </a:endParaRPr>
                    </a:p>
                    <a:p>
                      <a:pPr>
                        <a:spcAft>
                          <a:spcPts val="0"/>
                        </a:spcAft>
                      </a:pPr>
                      <a:r>
                        <a:rPr lang="fr-FR" sz="1100" dirty="0">
                          <a:effectLst/>
                        </a:rPr>
                        <a:t> </a:t>
                      </a:r>
                      <a:endParaRPr lang="fr-FR" sz="900" dirty="0">
                        <a:effectLst/>
                      </a:endParaRPr>
                    </a:p>
                    <a:p>
                      <a:pPr>
                        <a:spcAft>
                          <a:spcPts val="0"/>
                        </a:spcAft>
                      </a:pPr>
                      <a:r>
                        <a:rPr lang="fr-FR" sz="1100" dirty="0">
                          <a:effectLst/>
                        </a:rPr>
                        <a:t>25 x 15 ou 20 $= 500$ </a:t>
                      </a:r>
                      <a:endParaRPr lang="fr-FR" sz="900" dirty="0">
                        <a:effectLst/>
                      </a:endParaRPr>
                    </a:p>
                    <a:p>
                      <a:pPr>
                        <a:spcAft>
                          <a:spcPts val="0"/>
                        </a:spcAft>
                      </a:pPr>
                      <a:r>
                        <a:rPr lang="fr-FR" sz="1100" dirty="0">
                          <a:effectLst/>
                        </a:rPr>
                        <a:t> </a:t>
                      </a:r>
                      <a:endParaRPr lang="fr-FR" sz="900" dirty="0">
                        <a:effectLst/>
                      </a:endParaRPr>
                    </a:p>
                    <a:p>
                      <a:pPr>
                        <a:spcAft>
                          <a:spcPts val="0"/>
                        </a:spcAft>
                      </a:pPr>
                      <a:r>
                        <a:rPr lang="fr-FR" sz="1100" dirty="0">
                          <a:effectLst/>
                        </a:rPr>
                        <a:t>                           ???</a:t>
                      </a:r>
                      <a:endParaRPr lang="fr-FR" sz="900" dirty="0">
                        <a:effectLst/>
                        <a:latin typeface="Times New Roman"/>
                        <a:ea typeface="Times New Roman"/>
                      </a:endParaRPr>
                    </a:p>
                  </a:txBody>
                  <a:tcPr marL="39266" marR="39266" marT="0" marB="0"/>
                </a:tc>
              </a:tr>
              <a:tr h="1463347">
                <a:tc>
                  <a:txBody>
                    <a:bodyPr/>
                    <a:lstStyle/>
                    <a:p>
                      <a:pPr>
                        <a:spcAft>
                          <a:spcPts val="0"/>
                        </a:spcAft>
                      </a:pPr>
                      <a:r>
                        <a:rPr lang="fr-FR" sz="1100" dirty="0">
                          <a:effectLst/>
                        </a:rPr>
                        <a:t>Matériel: </a:t>
                      </a:r>
                      <a:endParaRPr lang="fr-FR" sz="900" dirty="0">
                        <a:effectLst/>
                      </a:endParaRPr>
                    </a:p>
                    <a:p>
                      <a:pPr>
                        <a:spcAft>
                          <a:spcPts val="0"/>
                        </a:spcAft>
                      </a:pPr>
                      <a:r>
                        <a:rPr lang="fr-FR" sz="1100" dirty="0">
                          <a:effectLst/>
                        </a:rPr>
                        <a:t>25 tableaux </a:t>
                      </a:r>
                      <a:endParaRPr lang="fr-FR" sz="900" dirty="0">
                        <a:effectLst/>
                      </a:endParaRPr>
                    </a:p>
                    <a:p>
                      <a:pPr>
                        <a:spcAft>
                          <a:spcPts val="0"/>
                        </a:spcAft>
                      </a:pPr>
                      <a:r>
                        <a:rPr lang="fr-FR" sz="1100" dirty="0">
                          <a:effectLst/>
                        </a:rPr>
                        <a:t>100 000 dg par tableau</a:t>
                      </a:r>
                      <a:endParaRPr lang="fr-FR" sz="900" dirty="0">
                        <a:effectLst/>
                      </a:endParaRPr>
                    </a:p>
                    <a:p>
                      <a:pPr>
                        <a:spcAft>
                          <a:spcPts val="0"/>
                        </a:spcAft>
                      </a:pPr>
                      <a:r>
                        <a:rPr lang="fr-FR" sz="1100" dirty="0">
                          <a:effectLst/>
                        </a:rPr>
                        <a:t>100 000 x 25 = 157$</a:t>
                      </a:r>
                      <a:endParaRPr lang="fr-FR" sz="900" dirty="0">
                        <a:effectLst/>
                      </a:endParaRPr>
                    </a:p>
                    <a:p>
                      <a:pPr>
                        <a:spcAft>
                          <a:spcPts val="0"/>
                        </a:spcAft>
                      </a:pPr>
                      <a:r>
                        <a:rPr lang="fr-FR" sz="1100" dirty="0">
                          <a:effectLst/>
                        </a:rPr>
                        <a:t>Divers : 100$</a:t>
                      </a:r>
                      <a:endParaRPr lang="fr-FR" sz="900" dirty="0">
                        <a:effectLst/>
                      </a:endParaRPr>
                    </a:p>
                    <a:p>
                      <a:pPr>
                        <a:spcAft>
                          <a:spcPts val="0"/>
                        </a:spcAft>
                      </a:pPr>
                      <a:r>
                        <a:rPr lang="fr-FR" sz="1100" dirty="0">
                          <a:effectLst/>
                        </a:rPr>
                        <a:t>                       total: </a:t>
                      </a:r>
                      <a:endParaRPr lang="fr-FR" sz="900" dirty="0">
                        <a:effectLst/>
                        <a:latin typeface="Times New Roman"/>
                        <a:ea typeface="Times New Roman"/>
                      </a:endParaRPr>
                    </a:p>
                  </a:txBody>
                  <a:tcPr marL="39266" marR="39266" marT="0" marB="0"/>
                </a:tc>
                <a:tc>
                  <a:txBody>
                    <a:bodyPr/>
                    <a:lstStyle/>
                    <a:p>
                      <a:pPr>
                        <a:spcAft>
                          <a:spcPts val="0"/>
                        </a:spcAft>
                      </a:pPr>
                      <a:r>
                        <a:rPr lang="fr-FR" sz="1100" dirty="0">
                          <a:effectLst/>
                        </a:rPr>
                        <a:t> </a:t>
                      </a:r>
                      <a:endParaRPr lang="fr-FR" sz="900" dirty="0">
                        <a:effectLst/>
                      </a:endParaRPr>
                    </a:p>
                    <a:p>
                      <a:pPr>
                        <a:spcAft>
                          <a:spcPts val="0"/>
                        </a:spcAft>
                      </a:pPr>
                      <a:r>
                        <a:rPr lang="fr-FR" sz="1100" dirty="0">
                          <a:effectLst/>
                        </a:rPr>
                        <a:t> </a:t>
                      </a:r>
                      <a:endParaRPr lang="fr-FR" sz="900" dirty="0">
                        <a:effectLst/>
                      </a:endParaRPr>
                    </a:p>
                    <a:p>
                      <a:pPr>
                        <a:spcAft>
                          <a:spcPts val="0"/>
                        </a:spcAft>
                      </a:pPr>
                      <a:r>
                        <a:rPr lang="fr-FR" sz="1100" dirty="0">
                          <a:effectLst/>
                        </a:rPr>
                        <a:t> </a:t>
                      </a:r>
                      <a:endParaRPr lang="fr-FR" sz="900" dirty="0">
                        <a:effectLst/>
                      </a:endParaRPr>
                    </a:p>
                    <a:p>
                      <a:pPr>
                        <a:spcAft>
                          <a:spcPts val="0"/>
                        </a:spcAft>
                      </a:pPr>
                      <a:r>
                        <a:rPr lang="fr-FR" sz="1100" dirty="0">
                          <a:effectLst/>
                        </a:rPr>
                        <a:t>Financement du conseil de gestion : 397 $</a:t>
                      </a:r>
                      <a:endParaRPr lang="fr-FR" sz="900" dirty="0">
                        <a:effectLst/>
                        <a:latin typeface="Times New Roman"/>
                        <a:ea typeface="Times New Roman"/>
                      </a:endParaRPr>
                    </a:p>
                  </a:txBody>
                  <a:tcPr marL="39266" marR="39266" marT="0" marB="0"/>
                </a:tc>
              </a:tr>
              <a:tr h="731674">
                <a:tc>
                  <a:txBody>
                    <a:bodyPr/>
                    <a:lstStyle/>
                    <a:p>
                      <a:pPr>
                        <a:spcAft>
                          <a:spcPts val="0"/>
                        </a:spcAft>
                      </a:pPr>
                      <a:r>
                        <a:rPr lang="fr-FR" sz="1100">
                          <a:effectLst/>
                        </a:rPr>
                        <a:t>Dons aux associations????</a:t>
                      </a:r>
                      <a:endParaRPr lang="fr-FR" sz="900">
                        <a:effectLst/>
                      </a:endParaRPr>
                    </a:p>
                    <a:p>
                      <a:pPr>
                        <a:spcAft>
                          <a:spcPts val="0"/>
                        </a:spcAft>
                      </a:pPr>
                      <a:r>
                        <a:rPr lang="fr-FR" sz="1100">
                          <a:effectLst/>
                        </a:rPr>
                        <a:t>A peu près 500$ de dons</a:t>
                      </a:r>
                      <a:endParaRPr lang="fr-FR" sz="900">
                        <a:effectLst/>
                      </a:endParaRPr>
                    </a:p>
                    <a:p>
                      <a:pPr>
                        <a:spcAft>
                          <a:spcPts val="0"/>
                        </a:spcAft>
                      </a:pPr>
                      <a:r>
                        <a:rPr lang="fr-FR" sz="1100">
                          <a:effectLst/>
                        </a:rPr>
                        <a:t> </a:t>
                      </a:r>
                      <a:endParaRPr lang="fr-FR" sz="900">
                        <a:effectLst/>
                        <a:latin typeface="Times New Roman"/>
                        <a:ea typeface="Times New Roman"/>
                      </a:endParaRPr>
                    </a:p>
                  </a:txBody>
                  <a:tcPr marL="39266" marR="39266" marT="0" marB="0"/>
                </a:tc>
                <a:tc>
                  <a:txBody>
                    <a:bodyPr/>
                    <a:lstStyle/>
                    <a:p>
                      <a:pPr>
                        <a:spcAft>
                          <a:spcPts val="0"/>
                        </a:spcAft>
                      </a:pPr>
                      <a:r>
                        <a:rPr lang="fr-FR" sz="1100" dirty="0">
                          <a:effectLst/>
                        </a:rPr>
                        <a:t> </a:t>
                      </a:r>
                      <a:endParaRPr lang="fr-FR" sz="900" dirty="0">
                        <a:effectLst/>
                        <a:latin typeface="Times New Roman"/>
                        <a:ea typeface="Times New Roman"/>
                      </a:endParaRPr>
                    </a:p>
                  </a:txBody>
                  <a:tcPr marL="39266" marR="39266" marT="0" marB="0"/>
                </a:tc>
              </a:tr>
            </a:tbl>
          </a:graphicData>
        </a:graphic>
      </p:graphicFrame>
      <p:sp>
        <p:nvSpPr>
          <p:cNvPr id="3" name="Rectangle 1"/>
          <p:cNvSpPr>
            <a:spLocks noChangeArrowheads="1"/>
          </p:cNvSpPr>
          <p:nvPr/>
        </p:nvSpPr>
        <p:spPr bwMode="auto">
          <a:xfrm>
            <a:off x="395536" y="5304492"/>
            <a:ext cx="813690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Budget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Total dépenses : 397$ 				Total des recettes 397$</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627550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412776"/>
            <a:ext cx="7560840" cy="4031873"/>
          </a:xfrm>
          <a:prstGeom prst="rect">
            <a:avLst/>
          </a:prstGeom>
          <a:noFill/>
        </p:spPr>
        <p:txBody>
          <a:bodyPr wrap="square" rtlCol="0">
            <a:spAutoFit/>
          </a:bodyPr>
          <a:lstStyle/>
          <a:p>
            <a:r>
              <a:rPr lang="fr-FR" sz="3200" b="1" i="1" dirty="0" smtClean="0">
                <a:solidFill>
                  <a:schemeClr val="tx2"/>
                </a:solidFill>
              </a:rPr>
              <a:t>Pourquoi un projet de classe?</a:t>
            </a:r>
          </a:p>
          <a:p>
            <a:endParaRPr lang="fr-FR" sz="3200" b="1" i="1" dirty="0">
              <a:solidFill>
                <a:schemeClr val="tx2"/>
              </a:solidFill>
            </a:endParaRPr>
          </a:p>
          <a:p>
            <a:r>
              <a:rPr lang="fr-FR" sz="3200" b="1" i="1" dirty="0" smtClean="0">
                <a:solidFill>
                  <a:schemeClr val="tx2"/>
                </a:solidFill>
              </a:rPr>
              <a:t>Pour donner du sens aux apprentissages</a:t>
            </a:r>
          </a:p>
          <a:p>
            <a:endParaRPr lang="fr-FR" sz="3200" b="1" i="1" dirty="0">
              <a:solidFill>
                <a:schemeClr val="tx2"/>
              </a:solidFill>
            </a:endParaRPr>
          </a:p>
          <a:p>
            <a:r>
              <a:rPr lang="fr-FR" sz="3200" b="1" i="1" dirty="0" smtClean="0">
                <a:solidFill>
                  <a:schemeClr val="tx2"/>
                </a:solidFill>
              </a:rPr>
              <a:t>Pour créer une dynamique de classe</a:t>
            </a:r>
          </a:p>
          <a:p>
            <a:endParaRPr lang="fr-FR" sz="3200" b="1" i="1" dirty="0" smtClean="0">
              <a:solidFill>
                <a:schemeClr val="tx2"/>
              </a:solidFill>
            </a:endParaRPr>
          </a:p>
          <a:p>
            <a:r>
              <a:rPr lang="fr-FR" sz="3200" b="1" i="1" dirty="0" smtClean="0">
                <a:solidFill>
                  <a:schemeClr val="tx2"/>
                </a:solidFill>
              </a:rPr>
              <a:t>Pour ouvrir l’école sur le monde</a:t>
            </a:r>
          </a:p>
          <a:p>
            <a:endParaRPr lang="fr-FR" sz="3200" b="1" i="1" dirty="0">
              <a:solidFill>
                <a:schemeClr val="tx2"/>
              </a:solidFill>
            </a:endParaRPr>
          </a:p>
        </p:txBody>
      </p:sp>
      <p:sp>
        <p:nvSpPr>
          <p:cNvPr id="5" name="Espace réservé du pied de page 4"/>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161210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88640"/>
            <a:ext cx="8964488" cy="3477875"/>
          </a:xfrm>
          <a:prstGeom prst="rect">
            <a:avLst/>
          </a:prstGeom>
          <a:noFill/>
        </p:spPr>
        <p:txBody>
          <a:bodyPr wrap="square" rtlCol="0">
            <a:spAutoFit/>
          </a:bodyPr>
          <a:lstStyle/>
          <a:p>
            <a:r>
              <a:rPr lang="fr-FR" b="1" dirty="0" smtClean="0"/>
              <a:t>Exemple 			</a:t>
            </a:r>
            <a:r>
              <a:rPr lang="fr-FR" b="1" u="sng" dirty="0" smtClean="0"/>
              <a:t>Un Projet </a:t>
            </a:r>
            <a:r>
              <a:rPr lang="fr-FR" b="1" u="sng" dirty="0"/>
              <a:t>arts plastiques</a:t>
            </a:r>
          </a:p>
          <a:p>
            <a:r>
              <a:rPr lang="fr-FR" b="1" dirty="0"/>
              <a:t> </a:t>
            </a:r>
            <a:endParaRPr lang="fr-FR" b="1" u="sng" dirty="0"/>
          </a:p>
          <a:p>
            <a:r>
              <a:rPr lang="fr-FR" b="1" dirty="0"/>
              <a:t>		</a:t>
            </a:r>
            <a:r>
              <a:rPr lang="fr-FR" b="1" dirty="0" err="1"/>
              <a:t>CPa</a:t>
            </a:r>
            <a:r>
              <a:rPr lang="fr-FR" b="1" dirty="0"/>
              <a:t>, </a:t>
            </a:r>
            <a:r>
              <a:rPr lang="fr-FR" b="1" dirty="0" err="1"/>
              <a:t>CPb</a:t>
            </a:r>
            <a:r>
              <a:rPr lang="fr-FR" b="1" dirty="0"/>
              <a:t>, CE1a, CE1b, CE2a, CE2b, CM1a, CM1b, CM2a, CM2b</a:t>
            </a:r>
            <a:endParaRPr lang="fr-FR" b="1" u="sng" dirty="0"/>
          </a:p>
          <a:p>
            <a:r>
              <a:rPr lang="fr-FR" b="1" dirty="0"/>
              <a:t> </a:t>
            </a:r>
            <a:endParaRPr lang="fr-FR" dirty="0"/>
          </a:p>
          <a:p>
            <a:r>
              <a:rPr lang="fr-FR" b="1" dirty="0"/>
              <a:t>Approche d’une technique picturale asiatique</a:t>
            </a:r>
            <a:endParaRPr lang="fr-FR" b="1" u="sng" dirty="0"/>
          </a:p>
          <a:p>
            <a:r>
              <a:rPr lang="fr-FR" dirty="0"/>
              <a:t> </a:t>
            </a:r>
          </a:p>
          <a:p>
            <a:r>
              <a:rPr lang="fr-FR" sz="2800" b="1" u="sng" dirty="0"/>
              <a:t>Objectifs principaux : </a:t>
            </a:r>
            <a:endParaRPr lang="fr-FR" sz="2800" dirty="0"/>
          </a:p>
          <a:p>
            <a:r>
              <a:rPr lang="fr-FR" sz="2800" b="1" dirty="0"/>
              <a:t> </a:t>
            </a:r>
            <a:endParaRPr lang="fr-FR" sz="2800" dirty="0"/>
          </a:p>
          <a:p>
            <a:pPr lvl="0"/>
            <a:r>
              <a:rPr lang="fr-FR" sz="2800" dirty="0" smtClean="0"/>
              <a:t>Appréhender </a:t>
            </a:r>
            <a:r>
              <a:rPr lang="fr-FR" sz="2800" dirty="0"/>
              <a:t>une pratique picturale vietnamienne</a:t>
            </a:r>
            <a:endParaRPr lang="fr-FR" sz="2800" b="1" dirty="0"/>
          </a:p>
          <a:p>
            <a:r>
              <a:rPr lang="fr-FR" sz="2800" dirty="0"/>
              <a:t> </a:t>
            </a:r>
            <a:r>
              <a:rPr lang="fr-FR" sz="2800" dirty="0" smtClean="0"/>
              <a:t>S’ouvrir </a:t>
            </a:r>
            <a:r>
              <a:rPr lang="fr-FR" sz="2800" dirty="0"/>
              <a:t>à l’art et à ses différents </a:t>
            </a:r>
            <a:r>
              <a:rPr lang="fr-FR" sz="2800" dirty="0" smtClean="0"/>
              <a:t>milieux</a:t>
            </a:r>
            <a:endParaRPr lang="fr-FR" sz="2800"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3645024"/>
            <a:ext cx="3057128" cy="3057128"/>
          </a:xfrm>
          <a:prstGeom prst="rect">
            <a:avLst/>
          </a:prstGeom>
        </p:spPr>
      </p:pic>
      <p:sp>
        <p:nvSpPr>
          <p:cNvPr id="4" name="Espace réservé du pied de page 3"/>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988245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332656"/>
            <a:ext cx="8784976" cy="5909310"/>
          </a:xfrm>
          <a:prstGeom prst="rect">
            <a:avLst/>
          </a:prstGeom>
          <a:noFill/>
        </p:spPr>
        <p:txBody>
          <a:bodyPr wrap="square" rtlCol="0">
            <a:spAutoFit/>
          </a:bodyPr>
          <a:lstStyle/>
          <a:p>
            <a:r>
              <a:rPr lang="fr-FR" b="1" dirty="0"/>
              <a:t> </a:t>
            </a:r>
            <a:endParaRPr lang="fr-FR" b="1" u="sng" dirty="0"/>
          </a:p>
          <a:p>
            <a:r>
              <a:rPr lang="fr-FR" b="1" dirty="0"/>
              <a:t>		</a:t>
            </a:r>
            <a:r>
              <a:rPr lang="fr-FR" b="1" u="sng" dirty="0" smtClean="0"/>
              <a:t>Déroulement</a:t>
            </a:r>
            <a:r>
              <a:rPr lang="fr-FR" b="1" u="sng" dirty="0"/>
              <a:t> :</a:t>
            </a:r>
            <a:r>
              <a:rPr lang="fr-FR" b="1" dirty="0"/>
              <a:t>    </a:t>
            </a:r>
            <a:endParaRPr lang="fr-FR" b="1" u="sng" dirty="0"/>
          </a:p>
          <a:p>
            <a:r>
              <a:rPr lang="fr-FR" dirty="0"/>
              <a:t>Durant le premier trimestre les élèves découvriront les différentes facettes de la pratique de la laque.</a:t>
            </a:r>
          </a:p>
          <a:p>
            <a:r>
              <a:rPr lang="fr-FR" dirty="0"/>
              <a:t> </a:t>
            </a:r>
          </a:p>
          <a:p>
            <a:r>
              <a:rPr lang="fr-FR" b="1" u="sng" dirty="0"/>
              <a:t>La découverte :</a:t>
            </a:r>
            <a:r>
              <a:rPr lang="fr-FR" b="1" dirty="0"/>
              <a:t>     		</a:t>
            </a:r>
            <a:r>
              <a:rPr lang="fr-FR" i="1" dirty="0"/>
              <a:t>-   visite d’un atelier d’artiste</a:t>
            </a:r>
            <a:endParaRPr lang="fr-FR" dirty="0"/>
          </a:p>
          <a:p>
            <a:r>
              <a:rPr lang="fr-FR" i="1" dirty="0"/>
              <a:t>-   visite des ateliers où l’on fabrique la laque</a:t>
            </a:r>
            <a:endParaRPr lang="fr-FR" dirty="0"/>
          </a:p>
          <a:p>
            <a:pPr lvl="0"/>
            <a:r>
              <a:rPr lang="fr-FR" i="1" dirty="0"/>
              <a:t>visite de l’école des beaux arts</a:t>
            </a:r>
            <a:endParaRPr lang="fr-FR" dirty="0"/>
          </a:p>
          <a:p>
            <a:pPr lvl="0"/>
            <a:r>
              <a:rPr lang="fr-FR" i="1" dirty="0"/>
              <a:t>visite du musée des beaux arts</a:t>
            </a:r>
            <a:endParaRPr lang="fr-FR" dirty="0"/>
          </a:p>
          <a:p>
            <a:pPr lvl="0"/>
            <a:r>
              <a:rPr lang="fr-FR" i="1" dirty="0"/>
              <a:t>visite de deux villages où sont fabriqués les bois et les peintures spécifiques à cette pratique</a:t>
            </a:r>
            <a:endParaRPr lang="fr-FR" dirty="0"/>
          </a:p>
          <a:p>
            <a:r>
              <a:rPr lang="fr-FR" i="1" dirty="0"/>
              <a:t> </a:t>
            </a:r>
            <a:endParaRPr lang="fr-FR" dirty="0"/>
          </a:p>
          <a:p>
            <a:r>
              <a:rPr lang="fr-FR" b="1" u="sng" dirty="0"/>
              <a:t>Les objectifs :</a:t>
            </a:r>
            <a:endParaRPr lang="fr-FR" dirty="0"/>
          </a:p>
          <a:p>
            <a:pPr lvl="0"/>
            <a:r>
              <a:rPr lang="fr-FR" dirty="0"/>
              <a:t>la découverte d’une technique picturale</a:t>
            </a:r>
          </a:p>
          <a:p>
            <a:pPr lvl="0"/>
            <a:r>
              <a:rPr lang="fr-FR" dirty="0"/>
              <a:t>la découverte du milieu artistique</a:t>
            </a:r>
          </a:p>
          <a:p>
            <a:r>
              <a:rPr lang="fr-FR" b="1" dirty="0"/>
              <a:t> </a:t>
            </a:r>
            <a:endParaRPr lang="fr-FR" dirty="0"/>
          </a:p>
          <a:p>
            <a:r>
              <a:rPr lang="fr-FR" b="1" u="sng" dirty="0"/>
              <a:t>La pratique :</a:t>
            </a:r>
            <a:endParaRPr lang="fr-FR" dirty="0"/>
          </a:p>
          <a:p>
            <a:r>
              <a:rPr lang="fr-FR" dirty="0"/>
              <a:t>En collaboration avec madame Den, un plasticien Vietnamien interviendra dans la classe avec les élèves et enseignera cette technique, ceci sur 6 séances. A la fin du premier trimestre, chaque élève aura produit une laque, de dimension A4.</a:t>
            </a:r>
            <a:endParaRPr lang="fr-FR" b="1" dirty="0"/>
          </a:p>
          <a:p>
            <a:r>
              <a:rPr lang="fr-FR" dirty="0"/>
              <a:t>Cette expérience leur permettra de travailler sur des matériaux et des supports nouveaux (coquilles d’œufs, laque, bois) ; et de manipuler les outils liés à cette technique.</a:t>
            </a:r>
            <a:endParaRPr lang="fr-FR" b="1" dirty="0"/>
          </a:p>
        </p:txBody>
      </p:sp>
      <p:sp>
        <p:nvSpPr>
          <p:cNvPr id="3" name="Espace réservé du pied de page 2"/>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988245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07504" y="404664"/>
            <a:ext cx="8712968" cy="5078313"/>
          </a:xfrm>
          <a:prstGeom prst="rect">
            <a:avLst/>
          </a:prstGeom>
          <a:noFill/>
        </p:spPr>
        <p:txBody>
          <a:bodyPr wrap="square" rtlCol="0">
            <a:spAutoFit/>
          </a:bodyPr>
          <a:lstStyle/>
          <a:p>
            <a:r>
              <a:rPr lang="fr-FR" b="1" u="sng" dirty="0"/>
              <a:t>L’exposition :</a:t>
            </a:r>
            <a:endParaRPr lang="fr-FR" b="1" dirty="0"/>
          </a:p>
          <a:p>
            <a:r>
              <a:rPr lang="fr-FR" dirty="0"/>
              <a:t>Afin de terminer cette approche artistique, les élèves mettront sur pied une exposition – vernissage au lycée.</a:t>
            </a:r>
            <a:endParaRPr lang="fr-FR" b="1" dirty="0"/>
          </a:p>
          <a:p>
            <a:r>
              <a:rPr lang="fr-FR" dirty="0"/>
              <a:t> </a:t>
            </a:r>
            <a:endParaRPr lang="fr-FR" b="1" dirty="0"/>
          </a:p>
          <a:p>
            <a:r>
              <a:rPr lang="fr-FR" b="1" i="1" dirty="0"/>
              <a:t>Les objectifs :</a:t>
            </a:r>
            <a:endParaRPr lang="fr-FR" b="1" dirty="0"/>
          </a:p>
          <a:p>
            <a:r>
              <a:rPr lang="fr-FR" b="1" i="1" dirty="0"/>
              <a:t>D</a:t>
            </a:r>
            <a:r>
              <a:rPr lang="fr-FR" dirty="0"/>
              <a:t>évelopper le sentiment de compétence de chacun en exposant les œuvres réalisées.</a:t>
            </a:r>
            <a:endParaRPr lang="fr-FR" b="1" dirty="0"/>
          </a:p>
          <a:p>
            <a:r>
              <a:rPr lang="fr-FR" dirty="0"/>
              <a:t>Percevoir les différentes étapes de la vie d’un tableau.</a:t>
            </a:r>
            <a:endParaRPr lang="fr-FR" b="1" dirty="0"/>
          </a:p>
          <a:p>
            <a:r>
              <a:rPr lang="fr-FR" dirty="0"/>
              <a:t>Communiquer et rendre compte :</a:t>
            </a:r>
            <a:endParaRPr lang="fr-FR" b="1" dirty="0"/>
          </a:p>
          <a:p>
            <a:r>
              <a:rPr lang="fr-FR" dirty="0"/>
              <a:t> </a:t>
            </a:r>
            <a:endParaRPr lang="fr-FR" b="1" dirty="0"/>
          </a:p>
          <a:p>
            <a:r>
              <a:rPr lang="fr-FR" dirty="0"/>
              <a:t>° Réalisation d’un compte rendu des sorties,  des visites et rencontres inhérentes au projet.</a:t>
            </a:r>
            <a:endParaRPr lang="fr-FR" b="1" dirty="0"/>
          </a:p>
          <a:p>
            <a:r>
              <a:rPr lang="fr-FR" dirty="0"/>
              <a:t> </a:t>
            </a:r>
            <a:endParaRPr lang="fr-FR" b="1" dirty="0"/>
          </a:p>
          <a:p>
            <a:r>
              <a:rPr lang="fr-FR" dirty="0"/>
              <a:t>° Mettre en place une communication active à l’aide d’affiches et d’invitations</a:t>
            </a:r>
            <a:endParaRPr lang="fr-FR" b="1" dirty="0"/>
          </a:p>
          <a:p>
            <a:r>
              <a:rPr lang="fr-FR" b="1" dirty="0"/>
              <a:t> </a:t>
            </a:r>
          </a:p>
          <a:p>
            <a:r>
              <a:rPr lang="fr-FR" dirty="0"/>
              <a:t>La vente étant l’aboutissement de la vie d’un tableau, les élèves mettront en vente leur laque. Les parents auront, bien sur,  la priorité pour l’achat du tableau.</a:t>
            </a:r>
            <a:endParaRPr lang="fr-FR" b="1" dirty="0"/>
          </a:p>
          <a:p>
            <a:r>
              <a:rPr lang="fr-FR" dirty="0"/>
              <a:t>La vente aura lieu, lors d’un marché de Noël, au moment des fêtes de fin d’années. Cette vente sera agrémentée d’autres petites productions liées au thème de noël et de la fi d’année (calendriers, cartes de vœux)</a:t>
            </a:r>
            <a:endParaRPr lang="fr-FR" b="1" dirty="0"/>
          </a:p>
        </p:txBody>
      </p:sp>
      <p:sp>
        <p:nvSpPr>
          <p:cNvPr id="4" name="Espace réservé du pied de page 3"/>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988245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504" y="117693"/>
            <a:ext cx="8568952" cy="6740307"/>
          </a:xfrm>
          <a:prstGeom prst="rect">
            <a:avLst/>
          </a:prstGeom>
          <a:noFill/>
        </p:spPr>
        <p:txBody>
          <a:bodyPr wrap="square" rtlCol="0">
            <a:spAutoFit/>
          </a:bodyPr>
          <a:lstStyle/>
          <a:p>
            <a:r>
              <a:rPr lang="fr-FR" b="1" u="sng" dirty="0"/>
              <a:t>Objectifs généraux</a:t>
            </a:r>
            <a:endParaRPr lang="fr-FR" dirty="0"/>
          </a:p>
          <a:p>
            <a:r>
              <a:rPr lang="fr-FR" b="1" dirty="0"/>
              <a:t> </a:t>
            </a:r>
            <a:endParaRPr lang="fr-FR" dirty="0"/>
          </a:p>
          <a:p>
            <a:r>
              <a:rPr lang="fr-FR" b="1" dirty="0"/>
              <a:t>Education civique</a:t>
            </a:r>
            <a:endParaRPr lang="fr-FR" dirty="0"/>
          </a:p>
          <a:p>
            <a:pPr lvl="0"/>
            <a:r>
              <a:rPr lang="fr-FR" dirty="0"/>
              <a:t>sensibiliser les élèves aux problèmes rencontrés par une partie de la population </a:t>
            </a:r>
          </a:p>
          <a:p>
            <a:r>
              <a:rPr lang="fr-FR" dirty="0"/>
              <a:t>Vietnamienne</a:t>
            </a:r>
          </a:p>
          <a:p>
            <a:pPr lvl="0"/>
            <a:r>
              <a:rPr lang="fr-FR" dirty="0"/>
              <a:t>découvrir des associations  et des O.N.G  (Coup de pouce) et leurs champs d’actions</a:t>
            </a:r>
          </a:p>
          <a:p>
            <a:pPr lvl="0"/>
            <a:r>
              <a:rPr lang="fr-FR" dirty="0"/>
              <a:t>s’inscrire dans la semaine de la solidarité à travers une exposition et un affichage</a:t>
            </a:r>
          </a:p>
          <a:p>
            <a:pPr lvl="0"/>
            <a:r>
              <a:rPr lang="fr-FR" dirty="0"/>
              <a:t>réaliser une vente de l’ensemble des productions  lors de la fête de Noël destinée à aider une ou plusieurs associations</a:t>
            </a:r>
          </a:p>
          <a:p>
            <a:r>
              <a:rPr lang="fr-FR" dirty="0"/>
              <a:t> </a:t>
            </a:r>
          </a:p>
          <a:p>
            <a:r>
              <a:rPr lang="fr-FR" b="1" dirty="0"/>
              <a:t>Approche de techniques artistiques</a:t>
            </a:r>
            <a:endParaRPr lang="fr-FR" dirty="0"/>
          </a:p>
          <a:p>
            <a:pPr lvl="0"/>
            <a:r>
              <a:rPr lang="fr-FR" dirty="0"/>
              <a:t>appréhender une technique picturale Vietnamienne (la laque)</a:t>
            </a:r>
          </a:p>
          <a:p>
            <a:pPr lvl="0"/>
            <a:r>
              <a:rPr lang="fr-FR" dirty="0"/>
              <a:t>découvrir une technique de modelage</a:t>
            </a:r>
          </a:p>
          <a:p>
            <a:pPr lvl="0"/>
            <a:r>
              <a:rPr lang="fr-FR" dirty="0"/>
              <a:t>s’initier à une technique avec l’aide d’un professionnel Vietnamien</a:t>
            </a:r>
          </a:p>
          <a:p>
            <a:pPr lvl="0"/>
            <a:r>
              <a:rPr lang="fr-FR" dirty="0"/>
              <a:t>découvrir l’art vietnamien</a:t>
            </a:r>
          </a:p>
          <a:p>
            <a:pPr lvl="0"/>
            <a:r>
              <a:rPr lang="fr-FR" dirty="0"/>
              <a:t>s’ouvrir aux différents milieux artistiques d’Hanoï</a:t>
            </a:r>
          </a:p>
          <a:p>
            <a:r>
              <a:rPr lang="fr-FR" dirty="0"/>
              <a:t> </a:t>
            </a:r>
          </a:p>
          <a:p>
            <a:r>
              <a:rPr lang="fr-FR" b="1" u="sng" dirty="0"/>
              <a:t>Objectifs spécifiques</a:t>
            </a:r>
            <a:endParaRPr lang="fr-FR" dirty="0"/>
          </a:p>
          <a:p>
            <a:r>
              <a:rPr lang="fr-FR" dirty="0" smtClean="0"/>
              <a:t>Etre </a:t>
            </a:r>
            <a:r>
              <a:rPr lang="fr-FR" dirty="0"/>
              <a:t>capable</a:t>
            </a:r>
          </a:p>
          <a:p>
            <a:pPr lvl="0"/>
            <a:r>
              <a:rPr lang="fr-FR" dirty="0"/>
              <a:t>d’expérimenter des matériaux (bois, laque, coquille d’œuf, terre), des supports </a:t>
            </a:r>
            <a:r>
              <a:rPr lang="fr-FR" dirty="0" smtClean="0"/>
              <a:t>  </a:t>
            </a:r>
            <a:r>
              <a:rPr lang="fr-FR" dirty="0"/>
              <a:t>(Bois) des  outils et constater les effets produits.</a:t>
            </a:r>
          </a:p>
          <a:p>
            <a:pPr lvl="0"/>
            <a:r>
              <a:rPr lang="fr-FR" dirty="0"/>
              <a:t>de combiner  plusieurs opérations plastiques (peindre, laquer, modeler)</a:t>
            </a:r>
          </a:p>
          <a:p>
            <a:pPr lvl="0"/>
            <a:r>
              <a:rPr lang="fr-FR" dirty="0"/>
              <a:t>d’établir  des relations entre les démarches et les procédés repérés dans les œuvres et dans sa production</a:t>
            </a:r>
          </a:p>
        </p:txBody>
      </p:sp>
      <p:sp>
        <p:nvSpPr>
          <p:cNvPr id="3" name="Espace réservé du pied de page 2"/>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988245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504" y="1268760"/>
            <a:ext cx="8712968" cy="3970318"/>
          </a:xfrm>
          <a:prstGeom prst="rect">
            <a:avLst/>
          </a:prstGeom>
          <a:noFill/>
        </p:spPr>
        <p:txBody>
          <a:bodyPr wrap="square" rtlCol="0">
            <a:spAutoFit/>
          </a:bodyPr>
          <a:lstStyle/>
          <a:p>
            <a:r>
              <a:rPr lang="fr-FR" b="1" dirty="0"/>
              <a:t>Objectifs pédagogiques           Domaines </a:t>
            </a:r>
            <a:r>
              <a:rPr lang="fr-FR" b="1" dirty="0" smtClean="0"/>
              <a:t>disciplinaires</a:t>
            </a:r>
          </a:p>
          <a:p>
            <a:endParaRPr lang="fr-FR" dirty="0"/>
          </a:p>
          <a:p>
            <a:r>
              <a:rPr lang="fr-FR" b="1" dirty="0"/>
              <a:t>	Maîtrise du langage</a:t>
            </a:r>
            <a:endParaRPr lang="fr-FR" dirty="0"/>
          </a:p>
          <a:p>
            <a:pPr lvl="0"/>
            <a:r>
              <a:rPr lang="fr-FR" dirty="0"/>
              <a:t>être capable de rapporter un événement, une information en se faisant clairement</a:t>
            </a:r>
          </a:p>
          <a:p>
            <a:r>
              <a:rPr lang="fr-FR" dirty="0"/>
              <a:t>Comprendre (présenter son travail et ses objectifs à une autre classe, questionner une association sur ses rôles et objectifs)</a:t>
            </a:r>
          </a:p>
          <a:p>
            <a:pPr lvl="0"/>
            <a:r>
              <a:rPr lang="fr-FR" dirty="0"/>
              <a:t>dire un texte court (présentation aux parents)</a:t>
            </a:r>
          </a:p>
          <a:p>
            <a:pPr lvl="0"/>
            <a:r>
              <a:rPr lang="fr-FR" dirty="0"/>
              <a:t>demander des explications (questionnement lors des visites aux différents intervenants)</a:t>
            </a:r>
          </a:p>
          <a:p>
            <a:r>
              <a:rPr lang="fr-FR" b="1" dirty="0"/>
              <a:t>           Production de textes</a:t>
            </a:r>
            <a:endParaRPr lang="fr-FR" dirty="0"/>
          </a:p>
          <a:p>
            <a:pPr lvl="0"/>
            <a:r>
              <a:rPr lang="fr-FR" dirty="0"/>
              <a:t>écrire un compte rendu (des visites, des rencontres et des sorties)</a:t>
            </a:r>
          </a:p>
          <a:p>
            <a:pPr lvl="0"/>
            <a:r>
              <a:rPr lang="fr-FR" dirty="0"/>
              <a:t>élaborer affiches et invitations pour la fête de noël</a:t>
            </a:r>
          </a:p>
          <a:p>
            <a:r>
              <a:rPr lang="fr-FR" dirty="0"/>
              <a:t>           </a:t>
            </a:r>
            <a:r>
              <a:rPr lang="fr-FR" b="1" dirty="0"/>
              <a:t>T.I.C</a:t>
            </a:r>
            <a:endParaRPr lang="fr-FR" dirty="0"/>
          </a:p>
          <a:p>
            <a:r>
              <a:rPr lang="fr-FR" dirty="0"/>
              <a:t>           -     réaliser un film reportage expliquant les différentes étapes qui ont jalonné la réalisation du projet </a:t>
            </a:r>
          </a:p>
        </p:txBody>
      </p:sp>
      <p:sp>
        <p:nvSpPr>
          <p:cNvPr id="3" name="Espace réservé du pied de page 2"/>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98824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764704"/>
            <a:ext cx="7992888" cy="5355312"/>
          </a:xfrm>
          <a:prstGeom prst="rect">
            <a:avLst/>
          </a:prstGeom>
          <a:noFill/>
        </p:spPr>
        <p:txBody>
          <a:bodyPr wrap="square" rtlCol="0">
            <a:spAutoFit/>
          </a:bodyPr>
          <a:lstStyle/>
          <a:p>
            <a:r>
              <a:rPr lang="fr-FR" b="1" dirty="0"/>
              <a:t>Déroulement des activités : Premier trimestre</a:t>
            </a:r>
            <a:endParaRPr lang="fr-FR" dirty="0"/>
          </a:p>
          <a:p>
            <a:r>
              <a:rPr lang="fr-FR" b="1" dirty="0"/>
              <a:t>visite :</a:t>
            </a:r>
            <a:endParaRPr lang="fr-FR" dirty="0"/>
          </a:p>
          <a:p>
            <a:r>
              <a:rPr lang="fr-FR" dirty="0"/>
              <a:t> </a:t>
            </a:r>
            <a:r>
              <a:rPr lang="fr-FR" dirty="0" smtClean="0"/>
              <a:t>visite </a:t>
            </a:r>
            <a:r>
              <a:rPr lang="fr-FR" dirty="0"/>
              <a:t>du musée des beaux-arts</a:t>
            </a:r>
          </a:p>
          <a:p>
            <a:pPr lvl="0"/>
            <a:r>
              <a:rPr lang="fr-FR" dirty="0"/>
              <a:t>visite de l’école des beaux-arts</a:t>
            </a:r>
          </a:p>
          <a:p>
            <a:pPr lvl="0"/>
            <a:r>
              <a:rPr lang="fr-FR" dirty="0"/>
              <a:t>visite d’une fabrique de laque</a:t>
            </a:r>
          </a:p>
          <a:p>
            <a:pPr lvl="0"/>
            <a:r>
              <a:rPr lang="fr-FR" dirty="0"/>
              <a:t>visite d’un atelier d’artiste</a:t>
            </a:r>
          </a:p>
          <a:p>
            <a:pPr lvl="0"/>
            <a:r>
              <a:rPr lang="fr-FR" dirty="0"/>
              <a:t>visite d’une galerie de peintures</a:t>
            </a:r>
          </a:p>
          <a:p>
            <a:r>
              <a:rPr lang="fr-FR" dirty="0"/>
              <a:t> </a:t>
            </a:r>
          </a:p>
          <a:p>
            <a:r>
              <a:rPr lang="fr-FR" b="1" dirty="0"/>
              <a:t>rencontres :</a:t>
            </a:r>
            <a:endParaRPr lang="fr-FR" dirty="0"/>
          </a:p>
          <a:p>
            <a:r>
              <a:rPr lang="fr-FR" b="1" dirty="0"/>
              <a:t> </a:t>
            </a:r>
            <a:r>
              <a:rPr lang="fr-FR" b="1" dirty="0" smtClean="0"/>
              <a:t>A</a:t>
            </a:r>
            <a:r>
              <a:rPr lang="fr-FR" dirty="0" smtClean="0"/>
              <a:t>vec </a:t>
            </a:r>
            <a:r>
              <a:rPr lang="fr-FR" dirty="0"/>
              <a:t>l’association vietnamienne I.O.G.T- VN  qui recevra une partie du don</a:t>
            </a:r>
          </a:p>
          <a:p>
            <a:r>
              <a:rPr lang="fr-FR" dirty="0"/>
              <a:t> (Association qui fait la prévention contre l'alcoolisme et la drogue)</a:t>
            </a:r>
          </a:p>
          <a:p>
            <a:r>
              <a:rPr lang="fr-FR" dirty="0"/>
              <a:t>Le don équipera  en jeu la  ludothèque de l'association</a:t>
            </a:r>
            <a:r>
              <a:rPr lang="fr-FR" dirty="0" smtClean="0"/>
              <a:t>.</a:t>
            </a:r>
            <a:endParaRPr lang="fr-FR" dirty="0"/>
          </a:p>
          <a:p>
            <a:pPr lvl="0"/>
            <a:r>
              <a:rPr lang="fr-FR" dirty="0"/>
              <a:t>Avec l'association Coup </a:t>
            </a:r>
            <a:r>
              <a:rPr lang="fr-FR" dirty="0" smtClean="0"/>
              <a:t>de pouce      </a:t>
            </a:r>
            <a:r>
              <a:rPr lang="fr-FR" dirty="0"/>
              <a:t>(Utilisation du don à définir</a:t>
            </a:r>
            <a:r>
              <a:rPr lang="fr-FR" dirty="0" smtClean="0"/>
              <a:t>)</a:t>
            </a:r>
          </a:p>
          <a:p>
            <a:pPr lvl="0"/>
            <a:endParaRPr lang="fr-FR" dirty="0"/>
          </a:p>
          <a:p>
            <a:pPr lvl="0"/>
            <a:r>
              <a:rPr lang="fr-FR" dirty="0" smtClean="0">
                <a:hlinkClick r:id="rId2"/>
              </a:rPr>
              <a:t>http://iogtvietnam.com.vn/</a:t>
            </a:r>
            <a:endParaRPr lang="fr-FR" dirty="0" smtClean="0"/>
          </a:p>
          <a:p>
            <a:pPr lvl="0"/>
            <a:endParaRPr lang="fr-FR" dirty="0"/>
          </a:p>
          <a:p>
            <a:pPr lvl="0"/>
            <a:endParaRPr lang="fr-FR" dirty="0" smtClean="0"/>
          </a:p>
          <a:p>
            <a:pPr lvl="0"/>
            <a:r>
              <a:rPr lang="fr-FR" i="1" dirty="0" smtClean="0">
                <a:effectLst/>
                <a:hlinkClick r:id="rId3"/>
              </a:rPr>
              <a:t>www.</a:t>
            </a:r>
            <a:r>
              <a:rPr lang="fr-FR" b="1" i="1" dirty="0" smtClean="0">
                <a:effectLst/>
                <a:hlinkClick r:id="rId3"/>
              </a:rPr>
              <a:t>coupdepouce</a:t>
            </a:r>
            <a:r>
              <a:rPr lang="fr-FR" i="1" dirty="0" smtClean="0">
                <a:effectLst/>
                <a:hlinkClick r:id="rId3"/>
              </a:rPr>
              <a:t>vn.org/</a:t>
            </a:r>
            <a:endParaRPr lang="fr-FR" i="1" dirty="0" smtClean="0">
              <a:effectLst/>
            </a:endParaRPr>
          </a:p>
          <a:p>
            <a:pPr lvl="0"/>
            <a:endParaRPr lang="fr-FR" dirty="0"/>
          </a:p>
        </p:txBody>
      </p:sp>
      <p:sp>
        <p:nvSpPr>
          <p:cNvPr id="6" name="Espace réservé du pied de page 5"/>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98824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196752"/>
            <a:ext cx="7848872" cy="4524315"/>
          </a:xfrm>
          <a:prstGeom prst="rect">
            <a:avLst/>
          </a:prstGeom>
          <a:noFill/>
        </p:spPr>
        <p:txBody>
          <a:bodyPr wrap="square" rtlCol="0">
            <a:spAutoFit/>
          </a:bodyPr>
          <a:lstStyle/>
          <a:p>
            <a:r>
              <a:rPr lang="fr-FR" b="1" i="1" dirty="0"/>
              <a:t> </a:t>
            </a:r>
            <a:r>
              <a:rPr lang="fr-FR" b="1" i="1" dirty="0" smtClean="0"/>
              <a:t>Pratiques artistiques</a:t>
            </a:r>
          </a:p>
          <a:p>
            <a:endParaRPr lang="fr-FR" dirty="0"/>
          </a:p>
          <a:p>
            <a:r>
              <a:rPr lang="fr-FR" dirty="0" smtClean="0"/>
              <a:t>1</a:t>
            </a:r>
            <a:r>
              <a:rPr lang="fr-FR" dirty="0"/>
              <a:t>)  durant tout le premier trimestre intervention d’un plasticien </a:t>
            </a:r>
          </a:p>
          <a:p>
            <a:r>
              <a:rPr lang="fr-FR" dirty="0"/>
              <a:t>Réalisation de deux laques individuelles (format A4)</a:t>
            </a:r>
          </a:p>
          <a:p>
            <a:r>
              <a:rPr lang="fr-FR" dirty="0"/>
              <a:t> </a:t>
            </a:r>
          </a:p>
          <a:p>
            <a:r>
              <a:rPr lang="fr-FR" b="1" dirty="0"/>
              <a:t>Réalisation multimédia :</a:t>
            </a:r>
            <a:endParaRPr lang="fr-FR" dirty="0"/>
          </a:p>
          <a:p>
            <a:r>
              <a:rPr lang="fr-FR" b="1" dirty="0"/>
              <a:t> </a:t>
            </a:r>
            <a:endParaRPr lang="fr-FR" dirty="0"/>
          </a:p>
          <a:p>
            <a:pPr lvl="0"/>
            <a:r>
              <a:rPr lang="fr-FR" dirty="0"/>
              <a:t>réalisation d’un film documentaire relatant tout le projet</a:t>
            </a:r>
          </a:p>
          <a:p>
            <a:r>
              <a:rPr lang="fr-FR" dirty="0"/>
              <a:t> </a:t>
            </a:r>
          </a:p>
          <a:p>
            <a:r>
              <a:rPr lang="fr-FR" b="1" dirty="0"/>
              <a:t>Vente :</a:t>
            </a:r>
            <a:endParaRPr lang="fr-FR" dirty="0"/>
          </a:p>
          <a:p>
            <a:pPr lvl="0"/>
            <a:r>
              <a:rPr lang="fr-FR" dirty="0"/>
              <a:t>vente lors du marché de noël </a:t>
            </a:r>
            <a:endParaRPr lang="fr-FR" dirty="0" smtClean="0"/>
          </a:p>
          <a:p>
            <a:pPr lvl="0"/>
            <a:endParaRPr lang="fr-FR" dirty="0"/>
          </a:p>
          <a:p>
            <a:pPr lvl="0"/>
            <a:endParaRPr lang="fr-FR" dirty="0" smtClean="0"/>
          </a:p>
          <a:p>
            <a:pPr lvl="0"/>
            <a:endParaRPr lang="fr-FR" dirty="0"/>
          </a:p>
          <a:p>
            <a:pPr lvl="0"/>
            <a:endParaRPr lang="fr-FR" dirty="0" smtClean="0"/>
          </a:p>
          <a:p>
            <a:pPr lvl="0"/>
            <a:endParaRPr lang="fr-FR" dirty="0"/>
          </a:p>
        </p:txBody>
      </p:sp>
      <p:sp>
        <p:nvSpPr>
          <p:cNvPr id="3" name="AutoShape 2" descr="data:image/jpeg;base64,/9j/4AAQSkZJRgABAQAAAQABAAD/2wCEAAkGBhQSERQUExQVFBUVFxUXFxcXFhUXGhwaFxgVGBgVGBUXHCYeGBojGhcUHy8hJScpLCwsHR8xNTAqNSYrLCkBCQoKDgwOGg8PGi4kHiUsLCksKSwuKS0sKTUqKSkvNC8qLCwpKS8sLTUsLC8sMjQpNDIsLCwqNCwsKSwsLCwsLP/AABEIAHgAeAMBIgACEQEDEQH/xAAbAAACAwEBAQAAAAAAAAAAAAADBAACBQEGB//EADcQAAEDAgQEAwcCBgMBAAAAAAEAAhEDIQQSMUEFUWFxIoGhBhMykbHR4VLBI0JicvDxkrLCB//EABoBAAEFAQAAAAAAAAAAAAAAAAMAAQIEBQb/xAAvEQACAgEDAgQDCAMAAAAAAAAAAQIRAxIhMQRBUWFxkQUTgSIyobHR4fDxFCPB/9oADAMBAAIRAxEAPwDNZUaG2FwTcW6TOnVUwjDReHATLCHCNZm3Pl6ofDpqFzGgMaCHXJNyAI63BMItPCuJc5rnZmuBbLSPh3vsfwuR06O53tp3B/X932vyGjhveME0/dxJytsSCQPWDqo6u6abWVBIcAC6LAatzRfSEfAV3vc7PEWaIHc3HK6I3BNYBTeWOLjmETlkbX11FkpuqaKsZpaoZKtPbvVrzL8Xw3hLqZuLm9iIv90vgq3uyXuZLSwCZ1Ig6OtJM9kVuGbSY9wEF1yCcwnSBA0QazXQJOcnVlr7wBHbylRm6aoWG543Fu1fPF8eY2zFSaTqVIFlUlzi4AQOX9PNVZXqucHNNMeGH5cpGeRGebm1pBV2Ui5rTdhtLQQ7y/CA/DB8FoluYTEjQX0v0hScqlSRXSjKNyfH18eb2flXgaNR3u2vdUcakeLQDTRsAwQNgqO4g+of4TSWhzYftYeIc8wJ0i4HVK1Kma1VuYEwLEfIXuhV+G1HEvHhcXB3xCBB+IN3cZSjO5VQN9PjhC5Pf3RpUw2m1xgC/iN7kkbm+p0Q62K8UNGY3ttezSY23/2k6OBs3M4ksmJhwIM2cHXOp1Pmm6LWCIa0dtfnqiUUXv3Ll0N1JjfmeaEKn+Sj1XShRG/okhjpeoujZRPsIwRWILm0wYDQAItJJJJOspvC0/fMa6C1zh8OYgcpk6C0pJuMcxkGCTmt+YlTCM8UtebzIMAHy2Q/uqpcG8461rxvfx3p0uP7GMHxAN+OMsuAcGmPCYkkaDrCviq+cMLRAJABdzO4Ha6Fhq5l9OoZJuAf07i2yaphpAaAIGkbRy5d0SrRSyTjiyXp391XjuDpY8BzmnM6DDs+URGhA3CtRxjS4EAACRcQ4HYtOwO4+6s/DATIDhrfWdLyiYThb3fA1xBM3FuviNuSWkHLNDeiuLBzMLa3h/tIkn+QxvyKVwTqbQMr3Ob/ABBdxB2JAGtua9FS9nnkeIho7yfkExR9mKTYkkxMR4ddeZSaSBf5Da08en15/ncxqPEGyBIBtzdqLAczGuyemQdT2/C2aXD6bNGDzvp3VMdVhhj7KvlzRxq0ChFydGEBOosuXHZK08VJI5FFkWuUeL1KxTi4Spl3H5pd4vdFfrMKlSoDvoFNA2WYdFFWRzUT0MYnie6zgInadbRextK5hmkuy5MrY8eXYi0z15IjcDmL5z0yBYHmNwCVXD0XB8zcADe87ibQhKW9WdDJKMG4qn+Vvy29PAdrYeWhrdgAJ5WsfJGw9EtJEAN1AA581luzuc0jZxFtAI1699EzhmWEh8GYvcdPSUQz5xlCOhyR6vgeEYczyA4iAJExrfv1Wy4ryPDsb7l2aDBsQTqOYvqF6qlWDgHNMtOhQpyaKLW4QFcK4SuZlXlISRCFn8RfYp17lmY91iqHUTtpIt9PH7VnlPe5ahnQyngxZ+MF5HMpvAVpEfJaWKemvAP1OLUrXKDPQXi6ZcI+ipknkriMo4wclESmNlFIQjUbP6rAiAddoukcNjSGEOGZ7Ty+Uka2tPRNU8QSCQIgkCeY/ZIObEvLSHaOiR5tIva3qoUuTTxJyj8uaunsrS/iDspEGzy27pB8iSOYA+6eoF5NwCP1B422ykT9Vn4bDFsgVAHPcHXdmkDYE/6T+Fz5fFE5jOk62g6ER0lOU8y3u9/L+hqrrYomCx76TvCZB1adD16HqEAkRuo13e3NKk1QGz0uG4qx++U8nfsdCm868q35jqtjA4+n7sBzgxzbeI2IGhvbRUc3Turi/oFjJdx6o9ZuNfYrAd/9LwnvHMJqAAkCoG5mu/qEHMB5Ip9psNUByYimZ2Lsp+ToWfLo88ZXKD9i3hyY72khHEiSeiHha0EKtbGskn3lOCNc7Puh4XDmoMzCHNn4gREjUTzWlHG3Gmi1LJFb2bYfOnKVSV2g3KIN51K44q5jTUVfJkZXHW9PAQFdVWOlREQIxLtDW/Cc2WeTekp3D1czZBDtdLTHfySrMSbvPigcwPODzG6vharDEeB2zc146TsZ+iHFOtzV6mUW7S43vt6Pv5UDfhS1peYs5ptFs3a5HUc0bDUnxIfnjMQIgTNhoNBO6ZyyIM6a/wClStQzG7jESIJHiOsxqND809UVZdRr+8ld8+/si7c83AM6EGGjpl1He6IJ39Af3QmVnyREBvIa7gtGhHr0RGVAb3HcR9VIqBWleZ9vMY5rKdMTFQumNw2PD5krU49xoYaln+JxMMadzzMbDX5c153BcQq4lrX18rsriaZyAGYg3GyPBaF8x8BMWJ55/Kj3/BGWfZ1+WZbm/T+06SspwEwRcbH7L2spHiPCWVr/AAv/AFD6OG6ni6x3/sNLqvg8dN4OV2ff9/w9DzIA5Be19hKwyVGToQ6O9p9AvC1KZa4tNiCQfJeh9iCRiJ2DTPUEgQrfUJPG2c/itTo+gkWQ0VzkMFZhaOtUXC5RMIz8RisgYWsbLQWkwDIJkFwMyReFWgRUvfNIlwGXTcA3RZHqhtwwDiREkgwZg2vJFwZSoM8r00EpUXN/mB5yDJ6zPpCaDbIQ/wAhFYRukBOPbELjQZ80Vx0S2OqFlKo8fE1jyO4aY9U6QjwvH8YcTiyxplrT7tvKAfE75yfILaZTDQGjQCB5LF9mMLZ1Q/2j/wBH6eq2nn56KfUy+0sa4RvfCsGjE8suZfkVLr+n3+yuFVrY0VgqrNdI837SYfLVD9nj1Fj6QmvY2vGIj9TTHdsH9itTHYMVWFh30PI7Fec4E1wxFGNQ8fn0laeGayYXF9jk/iPTvD1KmuJb/qfUzcBDc1EdaAqZ/wDPyqRWI1q4iAfsokIy6bbozWXQveXRGWPRSY4VwnqrsCCHojXdVEQYlJ8UfFN3WAexI/Caa5UxFDO0t0nf6GE/Yniko5It8Jo85TYALW1PLW6eqYGKQefiJH/E/exTmE4QGmXkOjbbuefZX446GNbzM/L8kIenZtm1LrPmZYY8XFqzElSUKm8me9u0BXUGqNeLtWWzLZ4NwKlSGdrfG5sl5JJ8VyBsNVileo4fVDqbDOwB7ix9QpwbSdGN8VjtB+v/AAKWWQsiYQibqZhnWjzUUBUTCM1rLyuzyXVE9jnfd7ojaaiiZiLgQrAqKJDBQ5YHFsTme7k0ZR5a+qiiaXBp/DYp5HLwQgzU+X/UK6iiGzoI8ElanAMVDjTO9294uPMfRdUTor9ZBTwyv19jcDVR1NRRSTOVIG9FFFFIY//Z"/>
          <p:cNvSpPr>
            <a:spLocks noChangeAspect="1" noChangeArrowheads="1"/>
          </p:cNvSpPr>
          <p:nvPr/>
        </p:nvSpPr>
        <p:spPr bwMode="auto">
          <a:xfrm>
            <a:off x="63500" y="-561975"/>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 name="AutoShape 4" descr="data:image/jpeg;base64,/9j/4AAQSkZJRgABAQAAAQABAAD/2wCEAAkGBhQSERQUExQVFBUVFxUXFxcXFhUXGhwaFxgVGBgVGBUXHCYeGBojGhcUHy8hJScpLCwsHR8xNTAqNSYrLCkBCQoKDgwOGg8PGi4kHiUsLCksKSwuKS0sKTUqKSkvNC8qLCwpKS8sLTUsLC8sMjQpNDIsLCwqNCwsKSwsLCwsLP/AABEIAHgAeAMBIgACEQEDEQH/xAAbAAACAwEBAQAAAAAAAAAAAAADBAACBQEGB//EADcQAAEDAgQEAwcCBgMBAAAAAAEAAhEDIQQSMUEFUWFxIoGhBhMykbHR4VLBI0JicvDxkrLCB//EABoBAAEFAQAAAAAAAAAAAAAAAAMAAQIEBQb/xAAvEQACAgEDAgQDCAMAAAAAAAAAAQIRAxIhMQRBUWFxkQUTgSIyobHR4fDxFCPB/9oADAMBAAIRAxEAPwDNZUaG2FwTcW6TOnVUwjDReHATLCHCNZm3Pl6ofDpqFzGgMaCHXJNyAI63BMItPCuJc5rnZmuBbLSPh3vsfwuR06O53tp3B/X932vyGjhveME0/dxJytsSCQPWDqo6u6abWVBIcAC6LAatzRfSEfAV3vc7PEWaIHc3HK6I3BNYBTeWOLjmETlkbX11FkpuqaKsZpaoZKtPbvVrzL8Xw3hLqZuLm9iIv90vgq3uyXuZLSwCZ1Ig6OtJM9kVuGbSY9wEF1yCcwnSBA0QazXQJOcnVlr7wBHbylRm6aoWG543Fu1fPF8eY2zFSaTqVIFlUlzi4AQOX9PNVZXqucHNNMeGH5cpGeRGebm1pBV2Ui5rTdhtLQQ7y/CA/DB8FoluYTEjQX0v0hScqlSRXSjKNyfH18eb2flXgaNR3u2vdUcakeLQDTRsAwQNgqO4g+of4TSWhzYftYeIc8wJ0i4HVK1Kma1VuYEwLEfIXuhV+G1HEvHhcXB3xCBB+IN3cZSjO5VQN9PjhC5Pf3RpUw2m1xgC/iN7kkbm+p0Q62K8UNGY3ttezSY23/2k6OBs3M4ksmJhwIM2cHXOp1Pmm6LWCIa0dtfnqiUUXv3Ll0N1JjfmeaEKn+Sj1XShRG/okhjpeoujZRPsIwRWILm0wYDQAItJJJJOspvC0/fMa6C1zh8OYgcpk6C0pJuMcxkGCTmt+YlTCM8UtebzIMAHy2Q/uqpcG8461rxvfx3p0uP7GMHxAN+OMsuAcGmPCYkkaDrCviq+cMLRAJABdzO4Ha6Fhq5l9OoZJuAf07i2yaphpAaAIGkbRy5d0SrRSyTjiyXp391XjuDpY8BzmnM6DDs+URGhA3CtRxjS4EAACRcQ4HYtOwO4+6s/DATIDhrfWdLyiYThb3fA1xBM3FuviNuSWkHLNDeiuLBzMLa3h/tIkn+QxvyKVwTqbQMr3Ob/ABBdxB2JAGtua9FS9nnkeIho7yfkExR9mKTYkkxMR4ddeZSaSBf5Da08en15/ncxqPEGyBIBtzdqLAczGuyemQdT2/C2aXD6bNGDzvp3VMdVhhj7KvlzRxq0ChFydGEBOosuXHZK08VJI5FFkWuUeL1KxTi4Spl3H5pd4vdFfrMKlSoDvoFNA2WYdFFWRzUT0MYnie6zgInadbRextK5hmkuy5MrY8eXYi0z15IjcDmL5z0yBYHmNwCVXD0XB8zcADe87ibQhKW9WdDJKMG4qn+Vvy29PAdrYeWhrdgAJ5WsfJGw9EtJEAN1AA581luzuc0jZxFtAI1699EzhmWEh8GYvcdPSUQz5xlCOhyR6vgeEYczyA4iAJExrfv1Wy4ryPDsb7l2aDBsQTqOYvqF6qlWDgHNMtOhQpyaKLW4QFcK4SuZlXlISRCFn8RfYp17lmY91iqHUTtpIt9PH7VnlPe5ahnQyngxZ+MF5HMpvAVpEfJaWKemvAP1OLUrXKDPQXi6ZcI+ipknkriMo4wclESmNlFIQjUbP6rAiAddoukcNjSGEOGZ7Ty+Uka2tPRNU8QSCQIgkCeY/ZIObEvLSHaOiR5tIva3qoUuTTxJyj8uaunsrS/iDspEGzy27pB8iSOYA+6eoF5NwCP1B422ykT9Vn4bDFsgVAHPcHXdmkDYE/6T+Fz5fFE5jOk62g6ER0lOU8y3u9/L+hqrrYomCx76TvCZB1adD16HqEAkRuo13e3NKk1QGz0uG4qx++U8nfsdCm868q35jqtjA4+n7sBzgxzbeI2IGhvbRUc3Turi/oFjJdx6o9ZuNfYrAd/9LwnvHMJqAAkCoG5mu/qEHMB5Ip9psNUByYimZ2Lsp+ToWfLo88ZXKD9i3hyY72khHEiSeiHha0EKtbGskn3lOCNc7Puh4XDmoMzCHNn4gREjUTzWlHG3Gmi1LJFb2bYfOnKVSV2g3KIN51K44q5jTUVfJkZXHW9PAQFdVWOlREQIxLtDW/Cc2WeTekp3D1czZBDtdLTHfySrMSbvPigcwPODzG6vharDEeB2zc146TsZ+iHFOtzV6mUW7S43vt6Pv5UDfhS1peYs5ptFs3a5HUc0bDUnxIfnjMQIgTNhoNBO6ZyyIM6a/wClStQzG7jESIJHiOsxqND809UVZdRr+8ld8+/si7c83AM6EGGjpl1He6IJ39Af3QmVnyREBvIa7gtGhHr0RGVAb3HcR9VIqBWleZ9vMY5rKdMTFQumNw2PD5krU49xoYaln+JxMMadzzMbDX5c153BcQq4lrX18rsriaZyAGYg3GyPBaF8x8BMWJ55/Kj3/BGWfZ1+WZbm/T+06SspwEwRcbH7L2spHiPCWVr/AAv/AFD6OG6ni6x3/sNLqvg8dN4OV2ff9/w9DzIA5Be19hKwyVGToQ6O9p9AvC1KZa4tNiCQfJeh9iCRiJ2DTPUEgQrfUJPG2c/itTo+gkWQ0VzkMFZhaOtUXC5RMIz8RisgYWsbLQWkwDIJkFwMyReFWgRUvfNIlwGXTcA3RZHqhtwwDiREkgwZg2vJFwZSoM8r00EpUXN/mB5yDJ6zPpCaDbIQ/wAhFYRukBOPbELjQZ80Vx0S2OqFlKo8fE1jyO4aY9U6QjwvH8YcTiyxplrT7tvKAfE75yfILaZTDQGjQCB5LF9mMLZ1Q/2j/wBH6eq2nn56KfUy+0sa4RvfCsGjE8suZfkVLr+n3+yuFVrY0VgqrNdI837SYfLVD9nj1Fj6QmvY2vGIj9TTHdsH9itTHYMVWFh30PI7Fec4E1wxFGNQ8fn0laeGayYXF9jk/iPTvD1KmuJb/qfUzcBDc1EdaAqZ/wDPyqRWI1q4iAfsokIy6bbozWXQveXRGWPRSY4VwnqrsCCHojXdVEQYlJ8UfFN3WAexI/Caa5UxFDO0t0nf6GE/Yniko5It8Jo85TYALW1PLW6eqYGKQefiJH/E/exTmE4QGmXkOjbbuefZX446GNbzM/L8kIenZtm1LrPmZYY8XFqzElSUKm8me9u0BXUGqNeLtWWzLZ4NwKlSGdrfG5sl5JJ8VyBsNVileo4fVDqbDOwB7ix9QpwbSdGN8VjtB+v/AAKWWQsiYQibqZhnWjzUUBUTCM1rLyuzyXVE9jnfd7ojaaiiZiLgQrAqKJDBQ5YHFsTme7k0ZR5a+qiiaXBp/DYp5HLwQgzU+X/UK6iiGzoI8ElanAMVDjTO9294uPMfRdUTor9ZBTwyv19jcDVR1NRRSTOVIG9FFFFIY//Z"/>
          <p:cNvSpPr>
            <a:spLocks noChangeAspect="1" noChangeArrowheads="1"/>
          </p:cNvSpPr>
          <p:nvPr/>
        </p:nvSpPr>
        <p:spPr bwMode="auto">
          <a:xfrm>
            <a:off x="215900" y="-409575"/>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6" descr="data:image/jpeg;base64,/9j/4AAQSkZJRgABAQAAAQABAAD/2wCEAAkGBhQSERQUExQVFBUVFxUXFxcXFhUXGhwaFxgVGBgVGBUXHCYeGBojGhcUHy8hJScpLCwsHR8xNTAqNSYrLCkBCQoKDgwOGg8PGi4kHiUsLCksKSwuKS0sKTUqKSkvNC8qLCwpKS8sLTUsLC8sMjQpNDIsLCwqNCwsKSwsLCwsLP/AABEIAHgAeAMBIgACEQEDEQH/xAAbAAACAwEBAQAAAAAAAAAAAAADBAACBQEGB//EADcQAAEDAgQEAwcCBgMBAAAAAAEAAhEDIQQSMUEFUWFxIoGhBhMykbHR4VLBI0JicvDxkrLCB//EABoBAAEFAQAAAAAAAAAAAAAAAAMAAQIEBQb/xAAvEQACAgEDAgQDCAMAAAAAAAAAAQIRAxIhMQRBUWFxkQUTgSIyobHR4fDxFCPB/9oADAMBAAIRAxEAPwDNZUaG2FwTcW6TOnVUwjDReHATLCHCNZm3Pl6ofDpqFzGgMaCHXJNyAI63BMItPCuJc5rnZmuBbLSPh3vsfwuR06O53tp3B/X932vyGjhveME0/dxJytsSCQPWDqo6u6abWVBIcAC6LAatzRfSEfAV3vc7PEWaIHc3HK6I3BNYBTeWOLjmETlkbX11FkpuqaKsZpaoZKtPbvVrzL8Xw3hLqZuLm9iIv90vgq3uyXuZLSwCZ1Ig6OtJM9kVuGbSY9wEF1yCcwnSBA0QazXQJOcnVlr7wBHbylRm6aoWG543Fu1fPF8eY2zFSaTqVIFlUlzi4AQOX9PNVZXqucHNNMeGH5cpGeRGebm1pBV2Ui5rTdhtLQQ7y/CA/DB8FoluYTEjQX0v0hScqlSRXSjKNyfH18eb2flXgaNR3u2vdUcakeLQDTRsAwQNgqO4g+of4TSWhzYftYeIc8wJ0i4HVK1Kma1VuYEwLEfIXuhV+G1HEvHhcXB3xCBB+IN3cZSjO5VQN9PjhC5Pf3RpUw2m1xgC/iN7kkbm+p0Q62K8UNGY3ttezSY23/2k6OBs3M4ksmJhwIM2cHXOp1Pmm6LWCIa0dtfnqiUUXv3Ll0N1JjfmeaEKn+Sj1XShRG/okhjpeoujZRPsIwRWILm0wYDQAItJJJJOspvC0/fMa6C1zh8OYgcpk6C0pJuMcxkGCTmt+YlTCM8UtebzIMAHy2Q/uqpcG8461rxvfx3p0uP7GMHxAN+OMsuAcGmPCYkkaDrCviq+cMLRAJABdzO4Ha6Fhq5l9OoZJuAf07i2yaphpAaAIGkbRy5d0SrRSyTjiyXp391XjuDpY8BzmnM6DDs+URGhA3CtRxjS4EAACRcQ4HYtOwO4+6s/DATIDhrfWdLyiYThb3fA1xBM3FuviNuSWkHLNDeiuLBzMLa3h/tIkn+QxvyKVwTqbQMr3Ob/ABBdxB2JAGtua9FS9nnkeIho7yfkExR9mKTYkkxMR4ddeZSaSBf5Da08en15/ncxqPEGyBIBtzdqLAczGuyemQdT2/C2aXD6bNGDzvp3VMdVhhj7KvlzRxq0ChFydGEBOosuXHZK08VJI5FFkWuUeL1KxTi4Spl3H5pd4vdFfrMKlSoDvoFNA2WYdFFWRzUT0MYnie6zgInadbRextK5hmkuy5MrY8eXYi0z15IjcDmL5z0yBYHmNwCVXD0XB8zcADe87ibQhKW9WdDJKMG4qn+Vvy29PAdrYeWhrdgAJ5WsfJGw9EtJEAN1AA581luzuc0jZxFtAI1699EzhmWEh8GYvcdPSUQz5xlCOhyR6vgeEYczyA4iAJExrfv1Wy4ryPDsb7l2aDBsQTqOYvqF6qlWDgHNMtOhQpyaKLW4QFcK4SuZlXlISRCFn8RfYp17lmY91iqHUTtpIt9PH7VnlPe5ahnQyngxZ+MF5HMpvAVpEfJaWKemvAP1OLUrXKDPQXi6ZcI+ipknkriMo4wclESmNlFIQjUbP6rAiAddoukcNjSGEOGZ7Ty+Uka2tPRNU8QSCQIgkCeY/ZIObEvLSHaOiR5tIva3qoUuTTxJyj8uaunsrS/iDspEGzy27pB8iSOYA+6eoF5NwCP1B422ykT9Vn4bDFsgVAHPcHXdmkDYE/6T+Fz5fFE5jOk62g6ER0lOU8y3u9/L+hqrrYomCx76TvCZB1adD16HqEAkRuo13e3NKk1QGz0uG4qx++U8nfsdCm868q35jqtjA4+n7sBzgxzbeI2IGhvbRUc3Turi/oFjJdx6o9ZuNfYrAd/9LwnvHMJqAAkCoG5mu/qEHMB5Ip9psNUByYimZ2Lsp+ToWfLo88ZXKD9i3hyY72khHEiSeiHha0EKtbGskn3lOCNc7Puh4XDmoMzCHNn4gREjUTzWlHG3Gmi1LJFb2bYfOnKVSV2g3KIN51K44q5jTUVfJkZXHW9PAQFdVWOlREQIxLtDW/Cc2WeTekp3D1czZBDtdLTHfySrMSbvPigcwPODzG6vharDEeB2zc146TsZ+iHFOtzV6mUW7S43vt6Pv5UDfhS1peYs5ptFs3a5HUc0bDUnxIfnjMQIgTNhoNBO6ZyyIM6a/wClStQzG7jESIJHiOsxqND809UVZdRr+8ld8+/si7c83AM6EGGjpl1He6IJ39Af3QmVnyREBvIa7gtGhHr0RGVAb3HcR9VIqBWleZ9vMY5rKdMTFQumNw2PD5krU49xoYaln+JxMMadzzMbDX5c153BcQq4lrX18rsriaZyAGYg3GyPBaF8x8BMWJ55/Kj3/BGWfZ1+WZbm/T+06SspwEwRcbH7L2spHiPCWVr/AAv/AFD6OG6ni6x3/sNLqvg8dN4OV2ff9/w9DzIA5Be19hKwyVGToQ6O9p9AvC1KZa4tNiCQfJeh9iCRiJ2DTPUEgQrfUJPG2c/itTo+gkWQ0VzkMFZhaOtUXC5RMIz8RisgYWsbLQWkwDIJkFwMyReFWgRUvfNIlwGXTcA3RZHqhtwwDiREkgwZg2vJFwZSoM8r00EpUXN/mB5yDJ6zPpCaDbIQ/wAhFYRukBOPbELjQZ80Vx0S2OqFlKo8fE1jyO4aY9U6QjwvH8YcTiyxplrT7tvKAfE75yfILaZTDQGjQCB5LF9mMLZ1Q/2j/wBH6eq2nn56KfUy+0sa4RvfCsGjE8suZfkVLr+n3+yuFVrY0VgqrNdI837SYfLVD9nj1Fj6QmvY2vGIj9TTHdsH9itTHYMVWFh30PI7Fec4E1wxFGNQ8fn0laeGayYXF9jk/iPTvD1KmuJb/qfUzcBDc1EdaAqZ/wDPyqRWI1q4iAfsokIy6bbozWXQveXRGWPRSY4VwnqrsCCHojXdVEQYlJ8UfFN3WAexI/Caa5UxFDO0t0nf6GE/Yniko5It8Jo85TYALW1PLW6eqYGKQefiJH/E/exTmE4QGmXkOjbbuefZX446GNbzM/L8kIenZtm1LrPmZYY8XFqzElSUKm8me9u0BXUGqNeLtWWzLZ4NwKlSGdrfG5sl5JJ8VyBsNVileo4fVDqbDOwB7ix9QpwbSdGN8VjtB+v/AAKWWQsiYQibqZhnWjzUUBUTCM1rLyuzyXVE9jnfd7ojaaiiZiLgQrAqKJDBQ5YHFsTme7k0ZR5a+qiiaXBp/DYp5HLwQgzU+X/UK6iiGzoI8ElanAMVDjTO9294uPMfRdUTor9ZBTwyv19jcDVR1NRRSTOVIG9FFFFIY//Z"/>
          <p:cNvSpPr>
            <a:spLocks noChangeAspect="1" noChangeArrowheads="1"/>
          </p:cNvSpPr>
          <p:nvPr/>
        </p:nvSpPr>
        <p:spPr bwMode="auto">
          <a:xfrm>
            <a:off x="368300" y="-257175"/>
            <a:ext cx="1143000"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4216117"/>
            <a:ext cx="3028950" cy="1504950"/>
          </a:xfrm>
          <a:prstGeom prst="rect">
            <a:avLst/>
          </a:prstGeom>
        </p:spPr>
      </p:pic>
      <p:sp>
        <p:nvSpPr>
          <p:cNvPr id="7" name="Espace réservé du pied de page 6"/>
          <p:cNvSpPr>
            <a:spLocks noGrp="1"/>
          </p:cNvSpPr>
          <p:nvPr>
            <p:ph type="ftr" sz="quarter" idx="11"/>
          </p:nvPr>
        </p:nvSpPr>
        <p:spPr/>
        <p:txBody>
          <a:bodyPr/>
          <a:lstStyle/>
          <a:p>
            <a:r>
              <a:rPr lang="fr-FR" smtClean="0"/>
              <a:t>BARROIS Ludovic EMF</a:t>
            </a:r>
            <a:endParaRPr lang="fr-FR"/>
          </a:p>
        </p:txBody>
      </p:sp>
    </p:spTree>
    <p:extLst>
      <p:ext uri="{BB962C8B-B14F-4D97-AF65-F5344CB8AC3E}">
        <p14:creationId xmlns:p14="http://schemas.microsoft.com/office/powerpoint/2010/main" val="9882454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148</Words>
  <Application>Microsoft Office PowerPoint</Application>
  <PresentationFormat>Affichage à l'écran (4:3)</PresentationFormat>
  <Paragraphs>172</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  LE PROJET DE CLASSE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PROJET DE CLASSE</dc:title>
  <dc:creator>Ludovic</dc:creator>
  <cp:lastModifiedBy>Ludovic</cp:lastModifiedBy>
  <cp:revision>6</cp:revision>
  <dcterms:created xsi:type="dcterms:W3CDTF">2012-09-18T06:28:44Z</dcterms:created>
  <dcterms:modified xsi:type="dcterms:W3CDTF">2012-09-18T09:26:38Z</dcterms:modified>
</cp:coreProperties>
</file>