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6" r:id="rId7"/>
    <p:sldId id="267" r:id="rId8"/>
    <p:sldId id="268" r:id="rId9"/>
    <p:sldId id="262" r:id="rId10"/>
    <p:sldId id="263" r:id="rId11"/>
    <p:sldId id="269" r:id="rId12"/>
    <p:sldId id="270" r:id="rId13"/>
    <p:sldId id="264" r:id="rId14"/>
    <p:sldId id="271" r:id="rId15"/>
    <p:sldId id="272" r:id="rId16"/>
    <p:sldId id="273" r:id="rId17"/>
    <p:sldId id="265" r:id="rId18"/>
    <p:sldId id="274" r:id="rId19"/>
    <p:sldId id="276"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Modifiez le style du titre</a:t>
            </a:r>
            <a:endParaRPr kumimoji="0" lang="en-US"/>
          </a:p>
        </p:txBody>
      </p:sp>
      <p:sp>
        <p:nvSpPr>
          <p:cNvPr id="28" name="Espace réservé de la date 27"/>
          <p:cNvSpPr>
            <a:spLocks noGrp="1"/>
          </p:cNvSpPr>
          <p:nvPr>
            <p:ph type="dt" sz="half" idx="10"/>
          </p:nvPr>
        </p:nvSpPr>
        <p:spPr/>
        <p:txBody>
          <a:bodyPr/>
          <a:lstStyle/>
          <a:p>
            <a:fld id="{32AB12BB-DC33-43A7-BAD2-AB4FCFDD78DF}" type="datetimeFigureOut">
              <a:rPr lang="fr-FR" smtClean="0"/>
              <a:t>29/08/2012</a:t>
            </a:fld>
            <a:endParaRPr lang="fr-FR" dirty="0"/>
          </a:p>
        </p:txBody>
      </p:sp>
      <p:sp>
        <p:nvSpPr>
          <p:cNvPr id="17" name="Espace réservé du pied de page 16"/>
          <p:cNvSpPr>
            <a:spLocks noGrp="1"/>
          </p:cNvSpPr>
          <p:nvPr>
            <p:ph type="ftr" sz="quarter" idx="11"/>
          </p:nvPr>
        </p:nvSpPr>
        <p:spPr/>
        <p:txBody>
          <a:bodyPr/>
          <a:lstStyle/>
          <a:p>
            <a:endParaRPr lang="fr-FR" dirty="0"/>
          </a:p>
        </p:txBody>
      </p:sp>
      <p:sp>
        <p:nvSpPr>
          <p:cNvPr id="29" name="Espace réservé du numéro de diapositive 28"/>
          <p:cNvSpPr>
            <a:spLocks noGrp="1"/>
          </p:cNvSpPr>
          <p:nvPr>
            <p:ph type="sldNum" sz="quarter" idx="12"/>
          </p:nvPr>
        </p:nvSpPr>
        <p:spPr/>
        <p:txBody>
          <a:bodyPr/>
          <a:lstStyle/>
          <a:p>
            <a:fld id="{06FB7F59-92FC-413D-9877-9E0D351EF613}" type="slidenum">
              <a:rPr lang="fr-FR" smtClean="0"/>
              <a:t>‹N°›</a:t>
            </a:fld>
            <a:endParaRPr lang="fr-FR" dirty="0"/>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32AB12BB-DC33-43A7-BAD2-AB4FCFDD78DF}" type="datetimeFigureOut">
              <a:rPr lang="fr-FR" smtClean="0"/>
              <a:t>29/08/2012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06FB7F59-92FC-413D-9877-9E0D351EF613}" type="slidenum">
              <a:rPr lang="fr-FR" smtClean="0"/>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32AB12BB-DC33-43A7-BAD2-AB4FCFDD78DF}" type="datetimeFigureOut">
              <a:rPr lang="fr-FR" smtClean="0"/>
              <a:t>29/08/2012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06FB7F59-92FC-413D-9877-9E0D351EF613}" type="slidenum">
              <a:rPr lang="fr-FR" smtClean="0"/>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32AB12BB-DC33-43A7-BAD2-AB4FCFDD78DF}" type="datetimeFigureOut">
              <a:rPr lang="fr-FR" smtClean="0"/>
              <a:t>29/08/2012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06FB7F59-92FC-413D-9877-9E0D351EF613}" type="slidenum">
              <a:rPr lang="fr-FR" smtClean="0"/>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3">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p:txBody>
          <a:bodyPr/>
          <a:lstStyle/>
          <a:p>
            <a:fld id="{32AB12BB-DC33-43A7-BAD2-AB4FCFDD78DF}" type="datetimeFigureOut">
              <a:rPr lang="fr-FR" smtClean="0"/>
              <a:t>29/08/2012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a:xfrm>
            <a:off x="7924800" y="6416675"/>
            <a:ext cx="762000" cy="365125"/>
          </a:xfrm>
        </p:spPr>
        <p:txBody>
          <a:bodyPr/>
          <a:lstStyle/>
          <a:p>
            <a:fld id="{06FB7F59-92FC-413D-9877-9E0D351EF613}" type="slidenum">
              <a:rPr lang="fr-FR" smtClean="0"/>
              <a:t>‹N°›</a:t>
            </a:fld>
            <a:endParaRPr lang="fr-FR"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32AB12BB-DC33-43A7-BAD2-AB4FCFDD78DF}" type="datetimeFigureOut">
              <a:rPr lang="fr-FR" smtClean="0"/>
              <a:t>29/08/2012</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06FB7F59-92FC-413D-9877-9E0D351EF613}" type="slidenum">
              <a:rPr lang="fr-FR" smtClean="0"/>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32AB12BB-DC33-43A7-BAD2-AB4FCFDD78DF}" type="datetimeFigureOut">
              <a:rPr lang="fr-FR" smtClean="0"/>
              <a:t>29/08/2012</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06FB7F59-92FC-413D-9877-9E0D351EF613}" type="slidenum">
              <a:rPr lang="fr-FR" smtClean="0"/>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e la date 2"/>
          <p:cNvSpPr>
            <a:spLocks noGrp="1"/>
          </p:cNvSpPr>
          <p:nvPr>
            <p:ph type="dt" sz="half" idx="10"/>
          </p:nvPr>
        </p:nvSpPr>
        <p:spPr/>
        <p:txBody>
          <a:bodyPr/>
          <a:lstStyle/>
          <a:p>
            <a:fld id="{32AB12BB-DC33-43A7-BAD2-AB4FCFDD78DF}" type="datetimeFigureOut">
              <a:rPr lang="fr-FR" smtClean="0"/>
              <a:t>29/08/2012</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06FB7F59-92FC-413D-9877-9E0D351EF613}" type="slidenum">
              <a:rPr lang="fr-FR" smtClean="0"/>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2AB12BB-DC33-43A7-BAD2-AB4FCFDD78DF}" type="datetimeFigureOut">
              <a:rPr lang="fr-FR" smtClean="0"/>
              <a:t>29/08/2012</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06FB7F59-92FC-413D-9877-9E0D351EF613}" type="slidenum">
              <a:rPr lang="fr-FR" smtClean="0"/>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Modifiez le style du titre</a:t>
            </a:r>
            <a:endParaRPr kumimoji="0"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32AB12BB-DC33-43A7-BAD2-AB4FCFDD78DF}" type="datetimeFigureOut">
              <a:rPr lang="fr-FR" smtClean="0"/>
              <a:t>29/08/2012</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06FB7F59-92FC-413D-9877-9E0D351EF613}" type="slidenum">
              <a:rPr lang="fr-FR" smtClean="0"/>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smtClean="0"/>
              <a:t>Modifiez le style du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5" name="Espace réservé de la date 4"/>
          <p:cNvSpPr>
            <a:spLocks noGrp="1"/>
          </p:cNvSpPr>
          <p:nvPr>
            <p:ph type="dt" sz="half" idx="10"/>
          </p:nvPr>
        </p:nvSpPr>
        <p:spPr/>
        <p:txBody>
          <a:bodyPr/>
          <a:lstStyle/>
          <a:p>
            <a:fld id="{32AB12BB-DC33-43A7-BAD2-AB4FCFDD78DF}" type="datetimeFigureOut">
              <a:rPr lang="fr-FR" smtClean="0"/>
              <a:t>29/08/2012</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06FB7F59-92FC-413D-9877-9E0D351EF613}" type="slidenum">
              <a:rPr lang="fr-FR" smtClean="0"/>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Modifiez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2AB12BB-DC33-43A7-BAD2-AB4FCFDD78DF}" type="datetimeFigureOut">
              <a:rPr lang="fr-FR" smtClean="0"/>
              <a:t>29/08/2012</a:t>
            </a:fld>
            <a:endParaRPr lang="fr-FR" dirty="0"/>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fr-FR" dirty="0"/>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6FB7F59-92FC-413D-9877-9E0D351EF613}" type="slidenum">
              <a:rPr lang="fr-FR" smtClean="0"/>
              <a:t>‹N°›</a:t>
            </a:fld>
            <a:endParaRPr lang="fr-FR"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rrowheads="1"/>
          </p:cNvPicPr>
          <p:nvPr/>
        </p:nvPicPr>
        <p:blipFill>
          <a:blip r:embed="rId2"/>
          <a:srcRect/>
          <a:stretch>
            <a:fillRect/>
          </a:stretch>
        </p:blipFill>
        <p:spPr bwMode="auto">
          <a:xfrm>
            <a:off x="611560" y="190500"/>
            <a:ext cx="5727700" cy="6667500"/>
          </a:xfrm>
          <a:prstGeom prst="rect">
            <a:avLst/>
          </a:prstGeom>
          <a:noFill/>
          <a:ln>
            <a:noFill/>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30849858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rrowheads="1"/>
          </p:cNvPicPr>
          <p:nvPr/>
        </p:nvPicPr>
        <p:blipFill>
          <a:blip r:embed="rId2"/>
          <a:srcRect/>
          <a:stretch>
            <a:fillRect/>
          </a:stretch>
        </p:blipFill>
        <p:spPr bwMode="auto">
          <a:xfrm>
            <a:off x="1547664" y="-75381"/>
            <a:ext cx="5328592" cy="6926097"/>
          </a:xfrm>
          <a:prstGeom prst="rect">
            <a:avLst/>
          </a:prstGeom>
          <a:noFill/>
          <a:ln>
            <a:noFill/>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7544079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1"/>
          <p:cNvPicPr>
            <a:picLocks noChangeArrowheads="1"/>
          </p:cNvPicPr>
          <p:nvPr/>
        </p:nvPicPr>
        <p:blipFill>
          <a:blip r:embed="rId2"/>
          <a:srcRect/>
          <a:stretch>
            <a:fillRect/>
          </a:stretch>
        </p:blipFill>
        <p:spPr bwMode="auto">
          <a:xfrm>
            <a:off x="2498272" y="538843"/>
            <a:ext cx="4142014" cy="5773783"/>
          </a:xfrm>
          <a:prstGeom prst="rect">
            <a:avLst/>
          </a:prstGeom>
          <a:noFill/>
          <a:ln>
            <a:noFill/>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577036328"/>
      </p:ext>
    </p:extLst>
  </p:cSld>
  <p:clrMapOvr>
    <a:masterClrMapping/>
  </p:clrMapOvr>
  <p:transition spd="med">
    <p:wipe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1"/>
          <p:cNvPicPr>
            <a:picLocks noChangeArrowheads="1"/>
          </p:cNvPicPr>
          <p:nvPr/>
        </p:nvPicPr>
        <p:blipFill>
          <a:blip r:embed="rId2"/>
          <a:srcRect/>
          <a:stretch>
            <a:fillRect/>
          </a:stretch>
        </p:blipFill>
        <p:spPr bwMode="auto">
          <a:xfrm>
            <a:off x="2496231" y="475978"/>
            <a:ext cx="4142014" cy="5897880"/>
          </a:xfrm>
          <a:prstGeom prst="rect">
            <a:avLst/>
          </a:prstGeom>
          <a:noFill/>
          <a:ln>
            <a:noFill/>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98597187"/>
      </p:ext>
    </p:extLst>
  </p:cSld>
  <p:clrMapOvr>
    <a:masterClrMapping/>
  </p:clrMapOvr>
  <p:transition spd="med">
    <p:wipe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rrowheads="1"/>
          </p:cNvPicPr>
          <p:nvPr/>
        </p:nvPicPr>
        <p:blipFill>
          <a:blip r:embed="rId2"/>
          <a:srcRect/>
          <a:stretch>
            <a:fillRect/>
          </a:stretch>
        </p:blipFill>
        <p:spPr bwMode="auto">
          <a:xfrm>
            <a:off x="1619672" y="103026"/>
            <a:ext cx="5112568" cy="6494326"/>
          </a:xfrm>
          <a:prstGeom prst="rect">
            <a:avLst/>
          </a:prstGeom>
          <a:noFill/>
          <a:ln>
            <a:noFill/>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0140658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Grp="1" noChangeArrowheads="1"/>
          </p:cNvSpPr>
          <p:nvPr>
            <p:ph type="title"/>
          </p:nvPr>
        </p:nvSpPr>
        <p:spPr>
          <a:xfrm>
            <a:off x="685800" y="1456509"/>
            <a:ext cx="7766957" cy="2472962"/>
          </a:xfrm>
        </p:spPr>
        <p:txBody>
          <a:bodyPr/>
          <a:lstStyle/>
          <a:p>
            <a:pPr eaLnBrk="1" hangingPunct="1">
              <a:defRPr/>
            </a:pPr>
            <a:r>
              <a:rPr lang="en-US" smtClean="0">
                <a:effectLst>
                  <a:outerShdw blurRad="38100" dist="38100" dir="2700000" algn="tl">
                    <a:srgbClr val="000000"/>
                  </a:outerShdw>
                </a:effectLst>
              </a:rPr>
              <a:t>Documents annexes</a:t>
            </a:r>
          </a:p>
        </p:txBody>
      </p:sp>
      <p:sp>
        <p:nvSpPr>
          <p:cNvPr id="60418" name="Rectangle 2"/>
          <p:cNvSpPr>
            <a:spLocks noGrp="1" noChangeArrowheads="1"/>
          </p:cNvSpPr>
          <p:nvPr>
            <p:ph idx="1"/>
          </p:nvPr>
        </p:nvSpPr>
        <p:spPr>
          <a:xfrm>
            <a:off x="610281" y="3501008"/>
            <a:ext cx="7919357" cy="1436752"/>
          </a:xfrm>
        </p:spPr>
        <p:txBody>
          <a:bodyPr>
            <a:normAutofit lnSpcReduction="10000"/>
          </a:bodyPr>
          <a:lstStyle/>
          <a:p>
            <a:pPr marL="0" indent="0">
              <a:defRPr/>
            </a:pPr>
            <a:r>
              <a:rPr lang="fr-FR" dirty="0" smtClean="0">
                <a:effectLst>
                  <a:outerShdw blurRad="38100" dist="38100" dir="2700000" algn="tl">
                    <a:srgbClr val="000000"/>
                  </a:outerShdw>
                </a:effectLst>
              </a:rPr>
              <a:t>Progression des activités de lecture.</a:t>
            </a:r>
          </a:p>
          <a:p>
            <a:pPr marL="0" indent="0">
              <a:buNone/>
              <a:defRPr/>
            </a:pPr>
            <a:endParaRPr lang="fr-FR" dirty="0" smtClean="0">
              <a:effectLst>
                <a:outerShdw blurRad="38100" dist="38100" dir="2700000" algn="tl">
                  <a:srgbClr val="000000"/>
                </a:outerShdw>
              </a:effectLst>
            </a:endParaRPr>
          </a:p>
          <a:p>
            <a:pPr marL="0" indent="0">
              <a:defRPr/>
            </a:pPr>
            <a:r>
              <a:rPr lang="fr-FR" dirty="0" smtClean="0">
                <a:effectLst>
                  <a:outerShdw blurRad="38100" dist="38100" dir="2700000" algn="tl">
                    <a:srgbClr val="000000"/>
                  </a:outerShdw>
                </a:effectLst>
              </a:rPr>
              <a:t>Le vocabulaire du photo roman et du cinéma</a:t>
            </a:r>
            <a:endParaRPr lang="fr-FR" dirty="0" smtClean="0">
              <a:effectLst>
                <a:outerShdw blurRad="38100" dist="38100" dir="2700000" algn="tl">
                  <a:srgbClr val="000000"/>
                </a:outerShdw>
              </a:effectLst>
            </a:endParaRPr>
          </a:p>
        </p:txBody>
      </p:sp>
    </p:spTree>
    <p:extLst>
      <p:ext uri="{BB962C8B-B14F-4D97-AF65-F5344CB8AC3E}">
        <p14:creationId xmlns:p14="http://schemas.microsoft.com/office/powerpoint/2010/main" val="2615864323"/>
      </p:ext>
    </p:extLst>
  </p:cSld>
  <p:clrMapOvr>
    <a:masterClrMapping/>
  </p:clrMapOvr>
  <p:transition spd="med">
    <p:wipe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Grp="1" noChangeArrowheads="1"/>
          </p:cNvSpPr>
          <p:nvPr>
            <p:ph type="title"/>
          </p:nvPr>
        </p:nvSpPr>
        <p:spPr>
          <a:xfrm>
            <a:off x="423182" y="517616"/>
            <a:ext cx="8060871" cy="1296489"/>
          </a:xfrm>
        </p:spPr>
        <p:txBody>
          <a:bodyPr/>
          <a:lstStyle/>
          <a:p>
            <a:pPr eaLnBrk="1" hangingPunct="1">
              <a:defRPr/>
            </a:pPr>
            <a:r>
              <a:rPr lang="en-US" sz="2700">
                <a:effectLst>
                  <a:outerShdw blurRad="38100" dist="38100" dir="2700000" algn="tl">
                    <a:srgbClr val="C0C0C0"/>
                  </a:outerShdw>
                </a:effectLst>
              </a:rPr>
              <a:t>PROGRESSION DES SÉANCES DE LECTURE</a:t>
            </a:r>
            <a:r>
              <a:rPr lang="en-US" sz="2700" i="1">
                <a:effectLst>
                  <a:outerShdw blurRad="38100" dist="38100" dir="2700000" algn="tl">
                    <a:srgbClr val="C0C0C0"/>
                  </a:outerShdw>
                </a:effectLst>
                <a:latin typeface="Garamond" charset="0"/>
                <a:ea typeface="Garamond" charset="0"/>
                <a:cs typeface="Garamond" charset="0"/>
                <a:sym typeface="Garamond" charset="0"/>
              </a:rPr>
              <a:t> :</a:t>
            </a:r>
            <a:endParaRPr lang="en-US" sz="2700" i="1">
              <a:effectLst>
                <a:outerShdw blurRad="38100" dist="38100" dir="2700000" algn="tl">
                  <a:srgbClr val="C0C0C0"/>
                </a:outerShdw>
              </a:effectLst>
              <a:latin typeface="Garamond" charset="0"/>
              <a:ea typeface="ヒラギノ明朝 ProN W3" charset="0"/>
              <a:cs typeface="ヒラギノ明朝 ProN W3" charset="0"/>
              <a:sym typeface="Garamond" charset="0"/>
            </a:endParaRPr>
          </a:p>
        </p:txBody>
      </p:sp>
      <p:sp>
        <p:nvSpPr>
          <p:cNvPr id="57347" name="Rectangle 2"/>
          <p:cNvSpPr>
            <a:spLocks noGrp="1" noChangeArrowheads="1"/>
          </p:cNvSpPr>
          <p:nvPr>
            <p:ph idx="1"/>
          </p:nvPr>
        </p:nvSpPr>
        <p:spPr>
          <a:xfrm>
            <a:off x="414338" y="1314450"/>
            <a:ext cx="7920037" cy="5516608"/>
          </a:xfrm>
        </p:spPr>
        <p:txBody>
          <a:bodyPr>
            <a:normAutofit fontScale="85000" lnSpcReduction="20000"/>
          </a:bodyPr>
          <a:lstStyle/>
          <a:p>
            <a:pPr marL="378038" indent="-342139">
              <a:lnSpc>
                <a:spcPct val="80000"/>
              </a:lnSpc>
            </a:pPr>
            <a:r>
              <a:rPr lang="en-US" dirty="0" smtClean="0"/>
              <a:t>1) </a:t>
            </a:r>
            <a:r>
              <a:rPr lang="en-US" dirty="0" smtClean="0"/>
              <a:t>«</a:t>
            </a:r>
            <a:r>
              <a:rPr lang="fr-FR" dirty="0" smtClean="0"/>
              <a:t> L’objet livre » : découverte de la première de couverture. Prise d’indices, hypothèses sur le contenu. Caractère insolite du titre et de l’illustration.</a:t>
            </a:r>
          </a:p>
          <a:p>
            <a:pPr marL="378038" indent="-342139">
              <a:lnSpc>
                <a:spcPct val="80000"/>
              </a:lnSpc>
            </a:pPr>
            <a:r>
              <a:rPr lang="fr-FR" dirty="0" smtClean="0"/>
              <a:t>2) La quatrième de couverture : les différents éléments qui la composent. Travail spécifique sur le texte de présentation du livre. L’humour, les jeux de mots.</a:t>
            </a:r>
          </a:p>
          <a:p>
            <a:pPr marL="378038" indent="-342139">
              <a:lnSpc>
                <a:spcPct val="80000"/>
              </a:lnSpc>
            </a:pPr>
            <a:r>
              <a:rPr lang="fr-FR" dirty="0" smtClean="0"/>
              <a:t>3) Page 1 : lecture de l’image et du texte : description de l’image (personnage et décor), mise en valeur des décalages (l’image du prince dans les contes traditionnels/aspects modernes de sa tenue sur l’illustration par ex), et des détails insolites.</a:t>
            </a:r>
          </a:p>
          <a:p>
            <a:pPr marL="378038" indent="-342139">
              <a:lnSpc>
                <a:spcPct val="80000"/>
              </a:lnSpc>
            </a:pPr>
            <a:r>
              <a:rPr lang="fr-FR" dirty="0" smtClean="0"/>
              <a:t>Lecture du texte, déchiffrage les mots, hypothèses de sens et de lecture.</a:t>
            </a:r>
          </a:p>
          <a:p>
            <a:pPr marL="378038" indent="-342139">
              <a:lnSpc>
                <a:spcPct val="80000"/>
              </a:lnSpc>
            </a:pPr>
            <a:r>
              <a:rPr lang="fr-FR" dirty="0" smtClean="0"/>
              <a:t>Mise en valeur de la relation texte/image.</a:t>
            </a:r>
          </a:p>
          <a:p>
            <a:pPr marL="378038" indent="-342139">
              <a:lnSpc>
                <a:spcPct val="80000"/>
              </a:lnSpc>
            </a:pPr>
            <a:r>
              <a:rPr lang="fr-FR" dirty="0" smtClean="0"/>
              <a:t>4) Pages 2, 3, 4 : A partir des dessins uniquement, imaginer le texte et les jeux de mots que </a:t>
            </a:r>
            <a:r>
              <a:rPr lang="fr-FR" dirty="0" err="1" smtClean="0"/>
              <a:t>Pef</a:t>
            </a:r>
            <a:r>
              <a:rPr lang="fr-FR" dirty="0" smtClean="0"/>
              <a:t> aurait pu écrire. Confronter les inventions des élèves et le texte original.</a:t>
            </a:r>
          </a:p>
          <a:p>
            <a:pPr marL="378038" indent="-342139">
              <a:lnSpc>
                <a:spcPct val="80000"/>
              </a:lnSpc>
            </a:pPr>
            <a:r>
              <a:rPr lang="fr-FR" dirty="0" smtClean="0"/>
              <a:t>5) Pages 5 à 8 : Description de l’image, lecture du texte. Ecriture : imaginer d’autres menus. </a:t>
            </a:r>
            <a:endParaRPr lang="fr-FR" dirty="0" smtClean="0"/>
          </a:p>
        </p:txBody>
      </p:sp>
    </p:spTree>
    <p:extLst>
      <p:ext uri="{BB962C8B-B14F-4D97-AF65-F5344CB8AC3E}">
        <p14:creationId xmlns:p14="http://schemas.microsoft.com/office/powerpoint/2010/main" val="1188248098"/>
      </p:ext>
    </p:extLst>
  </p:cSld>
  <p:clrMapOvr>
    <a:masterClrMapping/>
  </p:clrMapOvr>
  <p:transition spd="med">
    <p:wipe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
          <p:cNvSpPr>
            <a:spLocks/>
          </p:cNvSpPr>
          <p:nvPr/>
        </p:nvSpPr>
        <p:spPr bwMode="auto">
          <a:xfrm>
            <a:off x="530679" y="548680"/>
            <a:ext cx="7848600" cy="6120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spcBef>
                <a:spcPts val="375"/>
              </a:spcBef>
            </a:pPr>
            <a:endParaRPr lang="fr-FR" dirty="0" smtClean="0">
              <a:solidFill>
                <a:schemeClr val="tx1"/>
              </a:solidFill>
              <a:latin typeface="Bradley Hand ITC TT-Bold" charset="0"/>
              <a:cs typeface="Times" charset="0"/>
              <a:sym typeface="Bradley Hand ITC TT-Bold" charset="0"/>
            </a:endParaRPr>
          </a:p>
          <a:p>
            <a:pPr>
              <a:spcBef>
                <a:spcPts val="323"/>
              </a:spcBef>
            </a:pPr>
            <a:r>
              <a:rPr lang="fr-FR" dirty="0" smtClean="0">
                <a:solidFill>
                  <a:schemeClr val="tx1"/>
                </a:solidFill>
                <a:latin typeface="Bradley Hand ITC TT-Bold" charset="0"/>
                <a:ea typeface="Bradley Hand ITC TT-Bold" charset="0"/>
                <a:cs typeface="Bradley Hand ITC TT-Bold" charset="0"/>
                <a:sym typeface="Bradley Hand ITC TT-Bold" charset="0"/>
              </a:rPr>
              <a:t>6) Pages 9 à 12 : lecture des images et du texte : le dialogue. Les nouveaux personnages.</a:t>
            </a:r>
          </a:p>
          <a:p>
            <a:pPr>
              <a:spcBef>
                <a:spcPts val="323"/>
              </a:spcBef>
            </a:pPr>
            <a:r>
              <a:rPr lang="fr-FR" dirty="0" smtClean="0">
                <a:solidFill>
                  <a:schemeClr val="tx1"/>
                </a:solidFill>
                <a:latin typeface="Bradley Hand ITC TT-Bold" charset="0"/>
                <a:ea typeface="Bradley Hand ITC TT-Bold" charset="0"/>
                <a:cs typeface="Bradley Hand ITC TT-Bold" charset="0"/>
                <a:sym typeface="Bradley Hand ITC TT-Bold" charset="0"/>
              </a:rPr>
              <a:t>7) Pages 13 à 18 : La rencontre des héros. Lecture des images et du texte.</a:t>
            </a:r>
          </a:p>
          <a:p>
            <a:pPr>
              <a:spcBef>
                <a:spcPts val="323"/>
              </a:spcBef>
            </a:pPr>
            <a:r>
              <a:rPr lang="fr-FR" dirty="0" smtClean="0">
                <a:solidFill>
                  <a:schemeClr val="tx1"/>
                </a:solidFill>
                <a:latin typeface="Bradley Hand ITC TT-Bold" charset="0"/>
                <a:ea typeface="Bradley Hand ITC TT-Bold" charset="0"/>
                <a:cs typeface="Bradley Hand ITC TT-Bold" charset="0"/>
                <a:sym typeface="Bradley Hand ITC TT-Bold" charset="0"/>
              </a:rPr>
              <a:t>8) Projet d’écriture : le prince de </a:t>
            </a:r>
            <a:r>
              <a:rPr lang="fr-FR" dirty="0" err="1" smtClean="0">
                <a:solidFill>
                  <a:schemeClr val="tx1"/>
                </a:solidFill>
                <a:latin typeface="Bradley Hand ITC TT-Bold" charset="0"/>
                <a:ea typeface="Bradley Hand ITC TT-Bold" charset="0"/>
                <a:cs typeface="Bradley Hand ITC TT-Bold" charset="0"/>
                <a:sym typeface="Bradley Hand ITC TT-Bold" charset="0"/>
              </a:rPr>
              <a:t>Motordu</a:t>
            </a:r>
            <a:r>
              <a:rPr lang="fr-FR" dirty="0" smtClean="0">
                <a:solidFill>
                  <a:schemeClr val="tx1"/>
                </a:solidFill>
                <a:latin typeface="Bradley Hand ITC TT-Bold" charset="0"/>
                <a:ea typeface="Bradley Hand ITC TT-Bold" charset="0"/>
                <a:cs typeface="Bradley Hand ITC TT-Bold" charset="0"/>
                <a:sym typeface="Bradley Hand ITC TT-Bold" charset="0"/>
              </a:rPr>
              <a:t> à l’école. </a:t>
            </a:r>
          </a:p>
          <a:p>
            <a:pPr>
              <a:spcBef>
                <a:spcPts val="323"/>
              </a:spcBef>
            </a:pPr>
            <a:r>
              <a:rPr lang="fr-FR" dirty="0" smtClean="0">
                <a:solidFill>
                  <a:schemeClr val="tx1"/>
                </a:solidFill>
                <a:latin typeface="Bradley Hand ITC TT-Bold" charset="0"/>
                <a:ea typeface="Bradley Hand ITC TT-Bold" charset="0"/>
                <a:cs typeface="Bradley Hand ITC TT-Bold" charset="0"/>
                <a:sym typeface="Bradley Hand ITC TT-Bold" charset="0"/>
              </a:rPr>
              <a:t>           Imaginer des situations de classe et les mots tordus du prince (préparation du scénario du photo-roman). Recherche collective puis rédaction en groupes </a:t>
            </a:r>
          </a:p>
          <a:p>
            <a:pPr>
              <a:spcBef>
                <a:spcPts val="323"/>
              </a:spcBef>
            </a:pPr>
            <a:r>
              <a:rPr lang="fr-FR" dirty="0" smtClean="0">
                <a:solidFill>
                  <a:schemeClr val="tx1"/>
                </a:solidFill>
                <a:latin typeface="Bradley Hand ITC TT-Bold" charset="0"/>
                <a:ea typeface="Bradley Hand ITC TT-Bold" charset="0"/>
                <a:cs typeface="Bradley Hand ITC TT-Bold" charset="0"/>
                <a:sym typeface="Bradley Hand ITC TT-Bold" charset="0"/>
              </a:rPr>
              <a:t>            avec des aides à l’écriture.</a:t>
            </a:r>
          </a:p>
          <a:p>
            <a:pPr>
              <a:spcBef>
                <a:spcPts val="323"/>
              </a:spcBef>
            </a:pPr>
            <a:r>
              <a:rPr lang="fr-FR" dirty="0" smtClean="0">
                <a:solidFill>
                  <a:schemeClr val="tx1"/>
                </a:solidFill>
                <a:latin typeface="Bradley Hand ITC TT-Bold" charset="0"/>
                <a:ea typeface="Bradley Hand ITC TT-Bold" charset="0"/>
                <a:cs typeface="Bradley Hand ITC TT-Bold" charset="0"/>
                <a:sym typeface="Bradley Hand ITC TT-Bold" charset="0"/>
              </a:rPr>
              <a:t>9) Confrontation avec les situations décrites par l’auteur : Pages 19 à 23. Les erreurs du prince.</a:t>
            </a:r>
          </a:p>
          <a:p>
            <a:pPr>
              <a:spcBef>
                <a:spcPts val="323"/>
              </a:spcBef>
            </a:pPr>
            <a:r>
              <a:rPr lang="fr-FR" dirty="0" smtClean="0">
                <a:solidFill>
                  <a:schemeClr val="tx1"/>
                </a:solidFill>
                <a:latin typeface="Bradley Hand ITC TT-Bold" charset="0"/>
                <a:ea typeface="Bradley Hand ITC TT-Bold" charset="0"/>
                <a:cs typeface="Bradley Hand ITC TT-Bold" charset="0"/>
                <a:sym typeface="Bradley Hand ITC TT-Bold" charset="0"/>
              </a:rPr>
              <a:t>10) Pages 24 à 28 : les progrès du prince, son retour chez lui, les échanges épistolaires avec la Princesse </a:t>
            </a:r>
            <a:r>
              <a:rPr lang="fr-FR" dirty="0" err="1" smtClean="0">
                <a:solidFill>
                  <a:schemeClr val="tx1"/>
                </a:solidFill>
                <a:latin typeface="Bradley Hand ITC TT-Bold" charset="0"/>
                <a:ea typeface="Bradley Hand ITC TT-Bold" charset="0"/>
                <a:cs typeface="Bradley Hand ITC TT-Bold" charset="0"/>
                <a:sym typeface="Bradley Hand ITC TT-Bold" charset="0"/>
              </a:rPr>
              <a:t>Dézécolle</a:t>
            </a:r>
            <a:r>
              <a:rPr lang="fr-FR" dirty="0" smtClean="0">
                <a:solidFill>
                  <a:schemeClr val="tx1"/>
                </a:solidFill>
                <a:latin typeface="Bradley Hand ITC TT-Bold" charset="0"/>
                <a:ea typeface="Bradley Hand ITC TT-Bold" charset="0"/>
                <a:cs typeface="Bradley Hand ITC TT-Bold" charset="0"/>
                <a:sym typeface="Bradley Hand ITC TT-Bold" charset="0"/>
              </a:rPr>
              <a:t>. La lettre, le télégramme. D’autres moyens de communication : le courrier électronique.</a:t>
            </a:r>
          </a:p>
          <a:p>
            <a:pPr>
              <a:spcBef>
                <a:spcPts val="323"/>
              </a:spcBef>
            </a:pPr>
            <a:r>
              <a:rPr lang="fr-FR" dirty="0" smtClean="0">
                <a:solidFill>
                  <a:schemeClr val="tx1"/>
                </a:solidFill>
                <a:latin typeface="Bradley Hand ITC TT-Bold" charset="0"/>
                <a:ea typeface="Bradley Hand ITC TT-Bold" charset="0"/>
                <a:cs typeface="Bradley Hand ITC TT-Bold" charset="0"/>
                <a:sym typeface="Bradley Hand ITC TT-Bold" charset="0"/>
              </a:rPr>
              <a:t>11) Épilogue : lecture des images et du texte. Récapitulatif des situations et personnages de l’histoire. </a:t>
            </a:r>
          </a:p>
          <a:p>
            <a:pPr>
              <a:spcBef>
                <a:spcPts val="323"/>
              </a:spcBef>
            </a:pPr>
            <a:r>
              <a:rPr lang="fr-FR" dirty="0" smtClean="0">
                <a:solidFill>
                  <a:schemeClr val="tx1"/>
                </a:solidFill>
                <a:latin typeface="Bradley Hand ITC TT-Bold" charset="0"/>
                <a:ea typeface="Bradley Hand ITC TT-Bold" charset="0"/>
                <a:cs typeface="Bradley Hand ITC TT-Bold" charset="0"/>
                <a:sym typeface="Bradley Hand ITC TT-Bold" charset="0"/>
              </a:rPr>
              <a:t>12) Bilan : Évaluation.</a:t>
            </a:r>
          </a:p>
          <a:p>
            <a:pPr>
              <a:spcBef>
                <a:spcPts val="323"/>
              </a:spcBef>
            </a:pPr>
            <a:r>
              <a:rPr lang="fr-FR" dirty="0" smtClean="0">
                <a:solidFill>
                  <a:schemeClr val="tx1"/>
                </a:solidFill>
                <a:latin typeface="Bradley Hand ITC TT-Bold" charset="0"/>
                <a:ea typeface="Bradley Hand ITC TT-Bold" charset="0"/>
                <a:cs typeface="Bradley Hand ITC TT-Bold" charset="0"/>
                <a:sym typeface="Bradley Hand ITC TT-Bold" charset="0"/>
              </a:rPr>
              <a:t>13) Projection du film. </a:t>
            </a:r>
            <a:endParaRPr lang="fr-FR" dirty="0">
              <a:solidFill>
                <a:schemeClr val="tx1"/>
              </a:solidFill>
              <a:latin typeface="Bradley Hand ITC TT-Bold" charset="0"/>
              <a:ea typeface="Bradley Hand ITC TT-Bold" charset="0"/>
              <a:cs typeface="Bradley Hand ITC TT-Bold" charset="0"/>
              <a:sym typeface="Bradley Hand ITC TT-Bold" charset="0"/>
            </a:endParaRPr>
          </a:p>
        </p:txBody>
      </p:sp>
    </p:spTree>
    <p:extLst>
      <p:ext uri="{BB962C8B-B14F-4D97-AF65-F5344CB8AC3E}">
        <p14:creationId xmlns:p14="http://schemas.microsoft.com/office/powerpoint/2010/main" val="30512504"/>
      </p:ext>
    </p:extLst>
  </p:cSld>
  <p:clrMapOvr>
    <a:masterClrMapping/>
  </p:clrMapOvr>
  <p:transition spd="med">
    <p:wipe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7544" y="670572"/>
            <a:ext cx="8208912" cy="5452262"/>
          </a:xfrm>
          <a:prstGeom prst="rect">
            <a:avLst/>
          </a:prstGeom>
        </p:spPr>
        <p:txBody>
          <a:bodyPr wrap="square">
            <a:spAutoFit/>
          </a:bodyPr>
          <a:lstStyle/>
          <a:p>
            <a:pPr marL="635000" lvl="0" indent="-508000" fontAlgn="base">
              <a:lnSpc>
                <a:spcPct val="90000"/>
              </a:lnSpc>
              <a:spcBef>
                <a:spcPts val="2700"/>
              </a:spcBef>
              <a:spcAft>
                <a:spcPct val="0"/>
              </a:spcAft>
              <a:buSzPct val="77000"/>
              <a:buFontTx/>
              <a:buChar char="•"/>
            </a:pPr>
            <a:r>
              <a:rPr kumimoji="0" lang="fr-FR" sz="2400" b="0" i="0" u="none" strike="noStrike" kern="0" cap="none" spc="0" normalizeH="0" baseline="0" dirty="0" smtClean="0">
                <a:ln>
                  <a:noFill/>
                </a:ln>
                <a:solidFill>
                  <a:srgbClr val="000000"/>
                </a:solidFill>
                <a:effectLst/>
                <a:uLnTx/>
                <a:uFillTx/>
                <a:latin typeface="Bradley Hand ITC TT-Bold"/>
                <a:sym typeface="Bradley Hand ITC TT-Bold" charset="0"/>
              </a:rPr>
              <a:t>En parallèle, étude d’autres œuvres de l’auteur en lecture relais ou partagée.</a:t>
            </a:r>
          </a:p>
          <a:p>
            <a:pPr marL="660400" lvl="1" fontAlgn="base">
              <a:lnSpc>
                <a:spcPct val="90000"/>
              </a:lnSpc>
              <a:spcBef>
                <a:spcPts val="2700"/>
              </a:spcBef>
              <a:spcAft>
                <a:spcPct val="0"/>
              </a:spcAft>
              <a:buSzPct val="77000"/>
              <a:buFontTx/>
              <a:buChar char="•"/>
            </a:pPr>
            <a:r>
              <a:rPr kumimoji="0" lang="fr-FR" sz="2400" b="0" i="0" u="none" strike="noStrike" kern="0" cap="none" spc="0" normalizeH="0" baseline="0" dirty="0" smtClean="0">
                <a:ln>
                  <a:noFill/>
                </a:ln>
                <a:solidFill>
                  <a:srgbClr val="000000"/>
                </a:solidFill>
                <a:effectLst/>
                <a:uLnTx/>
                <a:uFillTx/>
                <a:latin typeface="Bradley Hand ITC TT-Bold"/>
                <a:sym typeface="Bradley Hand ITC TT-Bold" charset="0"/>
              </a:rPr>
              <a:t>Chaque séance fait l’objet d’activités de consolidation et d’évaluation formative (lecture, production d’écrits et d’images).</a:t>
            </a:r>
          </a:p>
          <a:p>
            <a:pPr marL="660400" lvl="1" fontAlgn="base">
              <a:lnSpc>
                <a:spcPct val="90000"/>
              </a:lnSpc>
              <a:spcBef>
                <a:spcPts val="2700"/>
              </a:spcBef>
              <a:spcAft>
                <a:spcPct val="0"/>
              </a:spcAft>
              <a:buSzPct val="77000"/>
              <a:buFontTx/>
              <a:buChar char="•"/>
            </a:pPr>
            <a:r>
              <a:rPr kumimoji="0" lang="fr-FR" sz="2400" b="0" i="0" u="none" strike="noStrike" kern="0" cap="none" spc="0" normalizeH="0" baseline="0" dirty="0" smtClean="0">
                <a:ln>
                  <a:noFill/>
                </a:ln>
                <a:solidFill>
                  <a:srgbClr val="000000"/>
                </a:solidFill>
                <a:effectLst/>
                <a:uLnTx/>
                <a:uFillTx/>
                <a:latin typeface="Bradley Hand ITC TT-Bold"/>
                <a:sym typeface="Bradley Hand ITC TT-Bold" charset="0"/>
              </a:rPr>
              <a:t>Des aides mémoire sont rédigés au fur et à mesure des besoins (vocabulaire et orthographe grammaticale), des séances consacrées à la relation phonie/graphie sont programmées en fonction des besoins.</a:t>
            </a:r>
          </a:p>
          <a:p>
            <a:pPr marL="660400" lvl="1" fontAlgn="base">
              <a:lnSpc>
                <a:spcPct val="90000"/>
              </a:lnSpc>
              <a:spcBef>
                <a:spcPts val="2700"/>
              </a:spcBef>
              <a:spcAft>
                <a:spcPct val="0"/>
              </a:spcAft>
              <a:buSzPct val="77000"/>
              <a:buFontTx/>
              <a:buChar char="•"/>
            </a:pPr>
            <a:r>
              <a:rPr kumimoji="0" lang="fr-FR" sz="2400" b="0" i="0" u="none" strike="noStrike" kern="0" cap="none" spc="0" normalizeH="0" baseline="0" dirty="0" smtClean="0">
                <a:ln>
                  <a:noFill/>
                </a:ln>
                <a:solidFill>
                  <a:srgbClr val="000000"/>
                </a:solidFill>
                <a:effectLst/>
                <a:uLnTx/>
                <a:uFillTx/>
                <a:latin typeface="Bradley Hand ITC TT-Bold"/>
                <a:sym typeface="Bradley Hand ITC TT-Bold" charset="0"/>
              </a:rPr>
              <a:t>La famille du prince de </a:t>
            </a:r>
            <a:r>
              <a:rPr kumimoji="0" lang="fr-FR" sz="2400" b="0" i="0" u="none" strike="noStrike" kern="0" cap="none" spc="0" normalizeH="0" baseline="0" dirty="0" err="1" smtClean="0">
                <a:ln>
                  <a:noFill/>
                </a:ln>
                <a:solidFill>
                  <a:srgbClr val="000000"/>
                </a:solidFill>
                <a:effectLst/>
                <a:uLnTx/>
                <a:uFillTx/>
                <a:latin typeface="Bradley Hand ITC TT-Bold"/>
                <a:sym typeface="Bradley Hand ITC TT-Bold" charset="0"/>
              </a:rPr>
              <a:t>Motordu</a:t>
            </a:r>
            <a:r>
              <a:rPr kumimoji="0" lang="fr-FR" sz="2400" b="0" i="0" u="none" strike="noStrike" kern="0" cap="none" spc="0" normalizeH="0" baseline="0" dirty="0" smtClean="0">
                <a:ln>
                  <a:noFill/>
                </a:ln>
                <a:solidFill>
                  <a:srgbClr val="000000"/>
                </a:solidFill>
                <a:effectLst/>
                <a:uLnTx/>
                <a:uFillTx/>
                <a:latin typeface="Bradley Hand ITC TT-Bold"/>
                <a:sym typeface="Bradley Hand ITC TT-Bold" charset="0"/>
              </a:rPr>
              <a:t> permettra d’amorcer une séquence en découverte du monde (Temps), sur les générations.</a:t>
            </a:r>
          </a:p>
        </p:txBody>
      </p:sp>
    </p:spTree>
    <p:extLst>
      <p:ext uri="{BB962C8B-B14F-4D97-AF65-F5344CB8AC3E}">
        <p14:creationId xmlns:p14="http://schemas.microsoft.com/office/powerpoint/2010/main" val="29463683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51720" y="548680"/>
            <a:ext cx="6013185" cy="461665"/>
          </a:xfrm>
          <a:prstGeom prst="rect">
            <a:avLst/>
          </a:prstGeom>
        </p:spPr>
        <p:txBody>
          <a:bodyPr wrap="none">
            <a:spAutoFit/>
          </a:bodyPr>
          <a:lstStyle/>
          <a:p>
            <a:r>
              <a:rPr lang="fr-FR" sz="2400" dirty="0" smtClean="0">
                <a:effectLst>
                  <a:outerShdw blurRad="38100" dist="38100" dir="2700000" algn="tl">
                    <a:srgbClr val="000000"/>
                  </a:outerShdw>
                </a:effectLst>
              </a:rPr>
              <a:t>Petit lexique du photo roman et du cinéma</a:t>
            </a:r>
            <a:endParaRPr lang="fr-FR" sz="2400" dirty="0"/>
          </a:p>
        </p:txBody>
      </p:sp>
      <p:pic>
        <p:nvPicPr>
          <p:cNvPr id="4" name="Picture 1"/>
          <p:cNvPicPr>
            <a:picLocks noChangeArrowheads="1"/>
          </p:cNvPicPr>
          <p:nvPr/>
        </p:nvPicPr>
        <p:blipFill>
          <a:blip r:embed="rId2"/>
          <a:srcRect/>
          <a:stretch>
            <a:fillRect/>
          </a:stretch>
        </p:blipFill>
        <p:spPr bwMode="auto">
          <a:xfrm>
            <a:off x="251520" y="1340768"/>
            <a:ext cx="4436195" cy="5517232"/>
          </a:xfrm>
          <a:prstGeom prst="rect">
            <a:avLst/>
          </a:prstGeom>
          <a:noFill/>
          <a:ln>
            <a:noFill/>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6794428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1"/>
          <p:cNvPicPr>
            <a:picLocks noChangeArrowheads="1"/>
          </p:cNvPicPr>
          <p:nvPr/>
        </p:nvPicPr>
        <p:blipFill>
          <a:blip r:embed="rId2"/>
          <a:srcRect/>
          <a:stretch>
            <a:fillRect/>
          </a:stretch>
        </p:blipFill>
        <p:spPr bwMode="auto">
          <a:xfrm>
            <a:off x="539552" y="1628800"/>
            <a:ext cx="3969175" cy="4809555"/>
          </a:xfrm>
          <a:prstGeom prst="rect">
            <a:avLst/>
          </a:prstGeom>
          <a:noFill/>
          <a:ln>
            <a:noFill/>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4514" name="Rectangle 2"/>
          <p:cNvSpPr>
            <a:spLocks noGrp="1" noChangeArrowheads="1"/>
          </p:cNvSpPr>
          <p:nvPr>
            <p:ph type="title"/>
          </p:nvPr>
        </p:nvSpPr>
        <p:spPr>
          <a:xfrm>
            <a:off x="459241" y="587829"/>
            <a:ext cx="8235043" cy="1143000"/>
          </a:xfrm>
        </p:spPr>
        <p:txBody>
          <a:bodyPr/>
          <a:lstStyle/>
          <a:p>
            <a:pPr eaLnBrk="1" hangingPunct="1">
              <a:defRPr/>
            </a:pPr>
            <a:r>
              <a:rPr lang="en-US" sz="2300" dirty="0">
                <a:effectLst>
                  <a:outerShdw blurRad="38100" dist="38100" dir="2700000" algn="tl">
                    <a:srgbClr val="000000"/>
                  </a:outerShdw>
                </a:effectLst>
              </a:rPr>
              <a:t>Petit lexique du photo roman et du </a:t>
            </a:r>
            <a:r>
              <a:rPr lang="en-US" sz="2300" dirty="0" smtClean="0">
                <a:effectLst>
                  <a:outerShdw blurRad="38100" dist="38100" dir="2700000" algn="tl">
                    <a:srgbClr val="000000"/>
                  </a:outerShdw>
                </a:effectLst>
              </a:rPr>
              <a:t>cinéma</a:t>
            </a:r>
            <a:endParaRPr lang="en-US" sz="2300" dirty="0">
              <a:effectLst>
                <a:outerShdw blurRad="38100" dist="38100" dir="2700000" algn="tl">
                  <a:srgbClr val="000000"/>
                </a:outerShdw>
              </a:effectLst>
            </a:endParaRPr>
          </a:p>
        </p:txBody>
      </p:sp>
      <p:pic>
        <p:nvPicPr>
          <p:cNvPr id="64515" name="Picture 3"/>
          <p:cNvPicPr>
            <a:picLocks noChangeArrowheads="1"/>
          </p:cNvPicPr>
          <p:nvPr/>
        </p:nvPicPr>
        <p:blipFill>
          <a:blip r:embed="rId3"/>
          <a:srcRect/>
          <a:stretch>
            <a:fillRect/>
          </a:stretch>
        </p:blipFill>
        <p:spPr bwMode="auto">
          <a:xfrm>
            <a:off x="4835298" y="1402625"/>
            <a:ext cx="4129190" cy="5035731"/>
          </a:xfrm>
          <a:prstGeom prst="rect">
            <a:avLst/>
          </a:prstGeom>
          <a:noFill/>
          <a:ln>
            <a:noFill/>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47552127"/>
      </p:ext>
    </p:extLst>
  </p:cSld>
  <p:clrMapOvr>
    <a:masterClrMapping/>
  </p:clrMapOvr>
  <p:transition>
    <p:wipe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rrowheads="1"/>
          </p:cNvPicPr>
          <p:nvPr/>
        </p:nvPicPr>
        <p:blipFill>
          <a:blip r:embed="rId2"/>
          <a:srcRect/>
          <a:stretch>
            <a:fillRect/>
          </a:stretch>
        </p:blipFill>
        <p:spPr bwMode="auto">
          <a:xfrm>
            <a:off x="899592" y="462354"/>
            <a:ext cx="6280297" cy="4814962"/>
          </a:xfrm>
          <a:prstGeom prst="rect">
            <a:avLst/>
          </a:prstGeom>
          <a:noFill/>
          <a:ln>
            <a:noFill/>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27346301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5856" y="908720"/>
            <a:ext cx="5068375" cy="646331"/>
          </a:xfrm>
          <a:prstGeom prst="rect">
            <a:avLst/>
          </a:prstGeom>
        </p:spPr>
        <p:txBody>
          <a:bodyPr wrap="none">
            <a:spAutoFit/>
          </a:bodyPr>
          <a:lstStyle/>
          <a:p>
            <a:r>
              <a:rPr lang="en-US" sz="3600" dirty="0" smtClean="0">
                <a:effectLst>
                  <a:outerShdw blurRad="38100" dist="38100" dir="2700000" algn="tl">
                    <a:srgbClr val="C0C0C0"/>
                  </a:outerShdw>
                </a:effectLst>
              </a:rPr>
              <a:t>Arts visuels, informatique </a:t>
            </a:r>
            <a:endParaRPr lang="fr-FR" sz="3600" dirty="0"/>
          </a:p>
        </p:txBody>
      </p:sp>
      <p:sp>
        <p:nvSpPr>
          <p:cNvPr id="3" name="Rectangle 2"/>
          <p:cNvSpPr/>
          <p:nvPr/>
        </p:nvSpPr>
        <p:spPr>
          <a:xfrm>
            <a:off x="107504" y="1610041"/>
            <a:ext cx="8640960" cy="4228850"/>
          </a:xfrm>
          <a:prstGeom prst="rect">
            <a:avLst/>
          </a:prstGeom>
        </p:spPr>
        <p:txBody>
          <a:bodyPr wrap="square">
            <a:spAutoFit/>
          </a:bodyPr>
          <a:lstStyle/>
          <a:p>
            <a:pPr marL="673100">
              <a:lnSpc>
                <a:spcPct val="80000"/>
              </a:lnSpc>
              <a:buBlip>
                <a:blip r:embed="rId2"/>
              </a:buBlip>
              <a:defRPr/>
            </a:pPr>
            <a:r>
              <a:rPr lang="fr-FR" sz="2800" dirty="0" smtClean="0">
                <a:effectLst>
                  <a:outerShdw blurRad="38100" dist="38100" dir="2700000" algn="tl">
                    <a:srgbClr val="C0C0C0"/>
                  </a:outerShdw>
                </a:effectLst>
                <a:latin typeface="Baskerville Old Face" pitchFamily="18" charset="0"/>
              </a:rPr>
              <a:t>Réalisation des maquettes de la suite de l’histoire. Les maquettes sont photographiées.</a:t>
            </a:r>
          </a:p>
          <a:p>
            <a:pPr marL="673100">
              <a:lnSpc>
                <a:spcPct val="80000"/>
              </a:lnSpc>
              <a:defRPr/>
            </a:pPr>
            <a:endParaRPr lang="fr-FR" sz="2800" dirty="0" smtClean="0">
              <a:effectLst>
                <a:outerShdw blurRad="38100" dist="38100" dir="2700000" algn="tl">
                  <a:srgbClr val="C0C0C0"/>
                </a:outerShdw>
              </a:effectLst>
              <a:latin typeface="Baskerville Old Face" pitchFamily="18" charset="0"/>
            </a:endParaRPr>
          </a:p>
          <a:p>
            <a:pPr marL="673100">
              <a:lnSpc>
                <a:spcPct val="80000"/>
              </a:lnSpc>
              <a:buBlip>
                <a:blip r:embed="rId2"/>
              </a:buBlip>
              <a:defRPr/>
            </a:pPr>
            <a:r>
              <a:rPr lang="fr-FR" sz="2800" dirty="0" smtClean="0">
                <a:effectLst>
                  <a:outerShdw blurRad="38100" dist="38100" dir="2700000" algn="tl">
                    <a:srgbClr val="C0C0C0"/>
                  </a:outerShdw>
                </a:effectLst>
                <a:latin typeface="Baskerville Old Face" pitchFamily="18" charset="0"/>
              </a:rPr>
              <a:t>Traitement des images, réalisation du photo roman à l’aide du logiciel Front Page (pour la version mise en ligne) et du logiciel Word (pour la version papier). </a:t>
            </a:r>
          </a:p>
          <a:p>
            <a:pPr marL="673100">
              <a:lnSpc>
                <a:spcPct val="80000"/>
              </a:lnSpc>
              <a:defRPr/>
            </a:pPr>
            <a:endParaRPr lang="fr-FR" sz="2800" dirty="0" smtClean="0">
              <a:effectLst>
                <a:outerShdw blurRad="38100" dist="38100" dir="2700000" algn="tl">
                  <a:srgbClr val="C0C0C0"/>
                </a:outerShdw>
              </a:effectLst>
              <a:latin typeface="Baskerville Old Face" pitchFamily="18" charset="0"/>
            </a:endParaRPr>
          </a:p>
          <a:p>
            <a:pPr marL="673100">
              <a:lnSpc>
                <a:spcPct val="80000"/>
              </a:lnSpc>
              <a:buBlip>
                <a:blip r:embed="rId2"/>
              </a:buBlip>
              <a:defRPr/>
            </a:pPr>
            <a:r>
              <a:rPr lang="fr-FR" sz="2800" dirty="0" smtClean="0">
                <a:effectLst>
                  <a:outerShdw blurRad="38100" dist="38100" dir="2700000" algn="tl">
                    <a:srgbClr val="C0C0C0"/>
                  </a:outerShdw>
                </a:effectLst>
                <a:latin typeface="Baskerville Old Face" pitchFamily="18" charset="0"/>
              </a:rPr>
              <a:t>Le choix des photos par les différents groupes et la réalisation du photo roman en informatique, ont lieu avec l’aide de l’adulte lors d’ateliers tournants. Les trois autres ateliers (arts visuels, maîtrise de la langue  ou mathématiques), fonctionnent  en autonomie. </a:t>
            </a:r>
            <a:endParaRPr lang="fr-FR" sz="2800" dirty="0">
              <a:effectLst>
                <a:outerShdw blurRad="38100" dist="38100" dir="2700000" algn="tl">
                  <a:srgbClr val="C0C0C0"/>
                </a:outerShdw>
              </a:effectLst>
              <a:latin typeface="Baskerville Old Face" pitchFamily="18" charset="0"/>
            </a:endParaRPr>
          </a:p>
        </p:txBody>
      </p:sp>
    </p:spTree>
    <p:extLst>
      <p:ext uri="{BB962C8B-B14F-4D97-AF65-F5344CB8AC3E}">
        <p14:creationId xmlns:p14="http://schemas.microsoft.com/office/powerpoint/2010/main" val="36049013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755249"/>
            <a:ext cx="7147341" cy="584775"/>
          </a:xfrm>
          <a:prstGeom prst="rect">
            <a:avLst/>
          </a:prstGeom>
        </p:spPr>
        <p:txBody>
          <a:bodyPr wrap="none">
            <a:spAutoFit/>
          </a:bodyPr>
          <a:lstStyle/>
          <a:p>
            <a:r>
              <a:rPr lang="en-US" sz="3200" dirty="0" smtClean="0">
                <a:effectLst>
                  <a:outerShdw blurRad="38100" dist="38100" dir="2700000" algn="tl">
                    <a:srgbClr val="C0C0C0"/>
                  </a:outerShdw>
                </a:effectLst>
              </a:rPr>
              <a:t>Arts visuels : la </a:t>
            </a:r>
            <a:r>
              <a:rPr lang="en-US" sz="3200" dirty="0" err="1" smtClean="0">
                <a:effectLst>
                  <a:outerShdw blurRad="38100" dist="38100" dir="2700000" algn="tl">
                    <a:srgbClr val="C0C0C0"/>
                  </a:outerShdw>
                </a:effectLst>
              </a:rPr>
              <a:t>réalisation</a:t>
            </a:r>
            <a:r>
              <a:rPr lang="en-US" sz="3200" dirty="0" smtClean="0">
                <a:effectLst>
                  <a:outerShdw blurRad="38100" dist="38100" dir="2700000" algn="tl">
                    <a:srgbClr val="C0C0C0"/>
                  </a:outerShdw>
                </a:effectLst>
              </a:rPr>
              <a:t> des </a:t>
            </a:r>
            <a:r>
              <a:rPr lang="en-US" sz="3200" dirty="0" err="1" smtClean="0">
                <a:effectLst>
                  <a:outerShdw blurRad="38100" dist="38100" dir="2700000" algn="tl">
                    <a:srgbClr val="C0C0C0"/>
                  </a:outerShdw>
                </a:effectLst>
              </a:rPr>
              <a:t>maquettes</a:t>
            </a:r>
            <a:r>
              <a:rPr lang="en-US" sz="3200" dirty="0" smtClean="0">
                <a:effectLst>
                  <a:outerShdw blurRad="38100" dist="38100" dir="2700000" algn="tl">
                    <a:srgbClr val="C0C0C0"/>
                  </a:outerShdw>
                </a:effectLst>
              </a:rPr>
              <a:t> </a:t>
            </a:r>
            <a:endParaRPr lang="fr-FR" sz="3200" dirty="0"/>
          </a:p>
        </p:txBody>
      </p:sp>
      <p:pic>
        <p:nvPicPr>
          <p:cNvPr id="3" name="Picture 2"/>
          <p:cNvPicPr>
            <a:picLocks noChangeArrowheads="1"/>
          </p:cNvPicPr>
          <p:nvPr/>
        </p:nvPicPr>
        <p:blipFill>
          <a:blip r:embed="rId2"/>
          <a:srcRect/>
          <a:stretch>
            <a:fillRect/>
          </a:stretch>
        </p:blipFill>
        <p:spPr bwMode="auto">
          <a:xfrm>
            <a:off x="1187624" y="1772816"/>
            <a:ext cx="3024336" cy="3960440"/>
          </a:xfrm>
          <a:prstGeom prst="rect">
            <a:avLst/>
          </a:prstGeom>
          <a:noFill/>
          <a:ln>
            <a:noFill/>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4" name="Picture 4"/>
          <p:cNvPicPr>
            <a:picLocks noChangeArrowheads="1"/>
          </p:cNvPicPr>
          <p:nvPr/>
        </p:nvPicPr>
        <p:blipFill>
          <a:blip r:embed="rId3"/>
          <a:srcRect/>
          <a:stretch>
            <a:fillRect/>
          </a:stretch>
        </p:blipFill>
        <p:spPr bwMode="auto">
          <a:xfrm>
            <a:off x="6228184" y="2564903"/>
            <a:ext cx="2005260" cy="1440161"/>
          </a:xfrm>
          <a:prstGeom prst="rect">
            <a:avLst/>
          </a:prstGeom>
          <a:noFill/>
          <a:ln>
            <a:noFill/>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5" name="Rectangle 4"/>
          <p:cNvSpPr/>
          <p:nvPr/>
        </p:nvSpPr>
        <p:spPr>
          <a:xfrm>
            <a:off x="1187624" y="6021288"/>
            <a:ext cx="2236510" cy="369332"/>
          </a:xfrm>
          <a:prstGeom prst="rect">
            <a:avLst/>
          </a:prstGeom>
        </p:spPr>
        <p:txBody>
          <a:bodyPr wrap="none">
            <a:spAutoFit/>
          </a:bodyPr>
          <a:lstStyle/>
          <a:p>
            <a:r>
              <a:rPr lang="en-US" u="sng" dirty="0" smtClean="0">
                <a:solidFill>
                  <a:schemeClr val="tx1"/>
                </a:solidFill>
                <a:effectLst>
                  <a:outerShdw blurRad="38100" dist="38100" dir="2700000" algn="tl">
                    <a:srgbClr val="C0C0C0"/>
                  </a:outerShdw>
                </a:effectLst>
                <a:latin typeface="Bradley Hand ITC TT-Bold" charset="0"/>
                <a:ea typeface="Bradley Hand ITC TT-Bold" charset="0"/>
                <a:cs typeface="Bradley Hand ITC TT-Bold" charset="0"/>
                <a:sym typeface="Bradley Hand ITC TT-Bold" charset="0"/>
              </a:rPr>
              <a:t>Document de travail</a:t>
            </a:r>
            <a:endParaRPr lang="fr-FR" dirty="0"/>
          </a:p>
        </p:txBody>
      </p:sp>
      <p:sp>
        <p:nvSpPr>
          <p:cNvPr id="6" name="Rectangle 5"/>
          <p:cNvSpPr/>
          <p:nvPr/>
        </p:nvSpPr>
        <p:spPr>
          <a:xfrm>
            <a:off x="6907440" y="4437112"/>
            <a:ext cx="1326004" cy="369332"/>
          </a:xfrm>
          <a:prstGeom prst="rect">
            <a:avLst/>
          </a:prstGeom>
        </p:spPr>
        <p:txBody>
          <a:bodyPr wrap="none">
            <a:spAutoFit/>
          </a:bodyPr>
          <a:lstStyle/>
          <a:p>
            <a:r>
              <a:rPr lang="en-US" u="sng" dirty="0" err="1" smtClean="0">
                <a:solidFill>
                  <a:schemeClr val="tx1"/>
                </a:solidFill>
                <a:effectLst>
                  <a:outerShdw blurRad="38100" dist="38100" dir="2700000" algn="tl">
                    <a:srgbClr val="C0C0C0"/>
                  </a:outerShdw>
                </a:effectLst>
                <a:latin typeface="Bradley Hand ITC TT-Bold" charset="0"/>
                <a:ea typeface="Bradley Hand ITC TT-Bold" charset="0"/>
                <a:cs typeface="Bradley Hand ITC TT-Bold" charset="0"/>
                <a:sym typeface="Bradley Hand ITC TT-Bold" charset="0"/>
              </a:rPr>
              <a:t>Réalisation</a:t>
            </a:r>
            <a:endParaRPr lang="fr-FR" dirty="0"/>
          </a:p>
        </p:txBody>
      </p:sp>
    </p:spTree>
    <p:extLst>
      <p:ext uri="{BB962C8B-B14F-4D97-AF65-F5344CB8AC3E}">
        <p14:creationId xmlns:p14="http://schemas.microsoft.com/office/powerpoint/2010/main" val="9093097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8004" y="620688"/>
            <a:ext cx="2826415" cy="584775"/>
          </a:xfrm>
          <a:prstGeom prst="rect">
            <a:avLst/>
          </a:prstGeom>
        </p:spPr>
        <p:txBody>
          <a:bodyPr wrap="none">
            <a:spAutoFit/>
          </a:bodyPr>
          <a:lstStyle/>
          <a:p>
            <a:r>
              <a:rPr lang="en-US" sz="3200" u="sng" dirty="0" err="1" smtClean="0">
                <a:effectLst>
                  <a:outerShdw blurRad="38100" dist="38100" dir="2700000" algn="tl">
                    <a:srgbClr val="C0C0C0"/>
                  </a:outerShdw>
                </a:effectLst>
                <a:latin typeface="Bradley Hand ITC TT-Bold" charset="0"/>
                <a:ea typeface="Bradley Hand ITC TT-Bold" charset="0"/>
                <a:cs typeface="Bradley Hand ITC TT-Bold" charset="0"/>
                <a:sym typeface="Bradley Hand ITC TT-Bold" charset="0"/>
              </a:rPr>
              <a:t>Photographies</a:t>
            </a:r>
            <a:endParaRPr lang="fr-FR" sz="3200" dirty="0"/>
          </a:p>
        </p:txBody>
      </p:sp>
      <p:sp>
        <p:nvSpPr>
          <p:cNvPr id="3" name="Rectangle 2"/>
          <p:cNvSpPr/>
          <p:nvPr/>
        </p:nvSpPr>
        <p:spPr>
          <a:xfrm>
            <a:off x="179512" y="2385638"/>
            <a:ext cx="8280920" cy="3194721"/>
          </a:xfrm>
          <a:prstGeom prst="rect">
            <a:avLst/>
          </a:prstGeom>
        </p:spPr>
        <p:txBody>
          <a:bodyPr wrap="square">
            <a:spAutoFit/>
          </a:bodyPr>
          <a:lstStyle/>
          <a:p>
            <a:pPr marL="750888">
              <a:lnSpc>
                <a:spcPct val="90000"/>
              </a:lnSpc>
              <a:buBlip>
                <a:blip r:embed="rId2"/>
              </a:buBlip>
              <a:defRPr/>
            </a:pPr>
            <a:r>
              <a:rPr lang="en-US" sz="2800" dirty="0" err="1">
                <a:effectLst>
                  <a:outerShdw blurRad="38100" dist="38100" dir="2700000" algn="tl">
                    <a:srgbClr val="C0C0C0"/>
                  </a:outerShdw>
                </a:effectLst>
                <a:latin typeface="Baskerville Old Face" pitchFamily="18" charset="0"/>
              </a:rPr>
              <a:t>Prises</a:t>
            </a:r>
            <a:r>
              <a:rPr lang="en-US" sz="2800" dirty="0">
                <a:effectLst>
                  <a:outerShdw blurRad="38100" dist="38100" dir="2700000" algn="tl">
                    <a:srgbClr val="C0C0C0"/>
                  </a:outerShdw>
                </a:effectLst>
                <a:latin typeface="Baskerville Old Face" pitchFamily="18" charset="0"/>
              </a:rPr>
              <a:t> de </a:t>
            </a:r>
            <a:r>
              <a:rPr lang="en-US" sz="2800" dirty="0" err="1">
                <a:effectLst>
                  <a:outerShdw blurRad="38100" dist="38100" dir="2700000" algn="tl">
                    <a:srgbClr val="C0C0C0"/>
                  </a:outerShdw>
                </a:effectLst>
                <a:latin typeface="Baskerville Old Face" pitchFamily="18" charset="0"/>
              </a:rPr>
              <a:t>vue</a:t>
            </a:r>
            <a:r>
              <a:rPr lang="en-US" sz="2800" dirty="0">
                <a:effectLst>
                  <a:outerShdw blurRad="38100" dist="38100" dir="2700000" algn="tl">
                    <a:srgbClr val="C0C0C0"/>
                  </a:outerShdw>
                </a:effectLst>
                <a:latin typeface="Baskerville Old Face" pitchFamily="18" charset="0"/>
              </a:rPr>
              <a:t>. Angles de </a:t>
            </a:r>
            <a:r>
              <a:rPr lang="en-US" sz="2800" dirty="0" err="1">
                <a:effectLst>
                  <a:outerShdw blurRad="38100" dist="38100" dir="2700000" algn="tl">
                    <a:srgbClr val="C0C0C0"/>
                  </a:outerShdw>
                </a:effectLst>
                <a:latin typeface="Baskerville Old Face" pitchFamily="18" charset="0"/>
              </a:rPr>
              <a:t>prise</a:t>
            </a:r>
            <a:r>
              <a:rPr lang="en-US" sz="2800" dirty="0">
                <a:effectLst>
                  <a:outerShdw blurRad="38100" dist="38100" dir="2700000" algn="tl">
                    <a:srgbClr val="C0C0C0"/>
                  </a:outerShdw>
                </a:effectLst>
                <a:latin typeface="Baskerville Old Face" pitchFamily="18" charset="0"/>
              </a:rPr>
              <a:t> de </a:t>
            </a:r>
            <a:r>
              <a:rPr lang="en-US" sz="2800" dirty="0" err="1">
                <a:effectLst>
                  <a:outerShdw blurRad="38100" dist="38100" dir="2700000" algn="tl">
                    <a:srgbClr val="C0C0C0"/>
                  </a:outerShdw>
                </a:effectLst>
                <a:latin typeface="Baskerville Old Face" pitchFamily="18" charset="0"/>
              </a:rPr>
              <a:t>vue</a:t>
            </a:r>
            <a:r>
              <a:rPr lang="en-US" sz="2800" dirty="0">
                <a:effectLst>
                  <a:outerShdw blurRad="38100" dist="38100" dir="2700000" algn="tl">
                    <a:srgbClr val="C0C0C0"/>
                  </a:outerShdw>
                </a:effectLst>
                <a:latin typeface="Baskerville Old Face" pitchFamily="18" charset="0"/>
              </a:rPr>
              <a:t>, plans</a:t>
            </a:r>
            <a:r>
              <a:rPr lang="en-US" sz="2800" dirty="0" smtClean="0">
                <a:effectLst>
                  <a:outerShdw blurRad="38100" dist="38100" dir="2700000" algn="tl">
                    <a:srgbClr val="C0C0C0"/>
                  </a:outerShdw>
                </a:effectLst>
                <a:latin typeface="Baskerville Old Face" pitchFamily="18" charset="0"/>
              </a:rPr>
              <a:t>.</a:t>
            </a:r>
          </a:p>
          <a:p>
            <a:pPr marL="750888">
              <a:lnSpc>
                <a:spcPct val="90000"/>
              </a:lnSpc>
              <a:defRPr/>
            </a:pPr>
            <a:endParaRPr lang="en-US" sz="2800" dirty="0">
              <a:effectLst>
                <a:outerShdw blurRad="38100" dist="38100" dir="2700000" algn="tl">
                  <a:srgbClr val="C0C0C0"/>
                </a:outerShdw>
              </a:effectLst>
              <a:latin typeface="Baskerville Old Face" pitchFamily="18" charset="0"/>
            </a:endParaRPr>
          </a:p>
          <a:p>
            <a:pPr marL="750888">
              <a:lnSpc>
                <a:spcPct val="90000"/>
              </a:lnSpc>
              <a:buBlip>
                <a:blip r:embed="rId2"/>
              </a:buBlip>
              <a:defRPr/>
            </a:pPr>
            <a:r>
              <a:rPr lang="en-US" sz="2800" dirty="0" err="1">
                <a:effectLst>
                  <a:outerShdw blurRad="38100" dist="38100" dir="2700000" algn="tl">
                    <a:srgbClr val="C0C0C0"/>
                  </a:outerShdw>
                </a:effectLst>
                <a:latin typeface="Baskerville Old Face" pitchFamily="18" charset="0"/>
              </a:rPr>
              <a:t>Comparaison</a:t>
            </a:r>
            <a:r>
              <a:rPr lang="en-US" sz="2800" dirty="0">
                <a:effectLst>
                  <a:outerShdw blurRad="38100" dist="38100" dir="2700000" algn="tl">
                    <a:srgbClr val="C0C0C0"/>
                  </a:outerShdw>
                </a:effectLst>
                <a:latin typeface="Baskerville Old Face" pitchFamily="18" charset="0"/>
              </a:rPr>
              <a:t> et </a:t>
            </a:r>
            <a:r>
              <a:rPr lang="en-US" sz="2800" dirty="0" err="1">
                <a:effectLst>
                  <a:outerShdw blurRad="38100" dist="38100" dir="2700000" algn="tl">
                    <a:srgbClr val="C0C0C0"/>
                  </a:outerShdw>
                </a:effectLst>
                <a:latin typeface="Baskerville Old Face" pitchFamily="18" charset="0"/>
              </a:rPr>
              <a:t>choix</a:t>
            </a:r>
            <a:r>
              <a:rPr lang="en-US" sz="2800" dirty="0">
                <a:effectLst>
                  <a:outerShdw blurRad="38100" dist="38100" dir="2700000" algn="tl">
                    <a:srgbClr val="C0C0C0"/>
                  </a:outerShdw>
                </a:effectLst>
                <a:latin typeface="Baskerville Old Face" pitchFamily="18" charset="0"/>
              </a:rPr>
              <a:t> des photos les plus </a:t>
            </a:r>
            <a:r>
              <a:rPr lang="en-US" sz="2800" dirty="0" err="1">
                <a:effectLst>
                  <a:outerShdw blurRad="38100" dist="38100" dir="2700000" algn="tl">
                    <a:srgbClr val="C0C0C0"/>
                  </a:outerShdw>
                </a:effectLst>
                <a:latin typeface="Baskerville Old Face" pitchFamily="18" charset="0"/>
              </a:rPr>
              <a:t>pertinentes</a:t>
            </a:r>
            <a:r>
              <a:rPr lang="en-US" sz="2800" dirty="0">
                <a:effectLst>
                  <a:outerShdw blurRad="38100" dist="38100" dir="2700000" algn="tl">
                    <a:srgbClr val="C0C0C0"/>
                  </a:outerShdw>
                </a:effectLst>
                <a:latin typeface="Baskerville Old Face" pitchFamily="18" charset="0"/>
              </a:rPr>
              <a:t> et les </a:t>
            </a:r>
            <a:r>
              <a:rPr lang="en-US" sz="2800" dirty="0" err="1">
                <a:effectLst>
                  <a:outerShdw blurRad="38100" dist="38100" dir="2700000" algn="tl">
                    <a:srgbClr val="C0C0C0"/>
                  </a:outerShdw>
                </a:effectLst>
                <a:latin typeface="Baskerville Old Face" pitchFamily="18" charset="0"/>
              </a:rPr>
              <a:t>mieux</a:t>
            </a:r>
            <a:r>
              <a:rPr lang="en-US" sz="2800" dirty="0">
                <a:effectLst>
                  <a:outerShdw blurRad="38100" dist="38100" dir="2700000" algn="tl">
                    <a:srgbClr val="C0C0C0"/>
                  </a:outerShdw>
                </a:effectLst>
                <a:latin typeface="Baskerville Old Face" pitchFamily="18" charset="0"/>
              </a:rPr>
              <a:t> </a:t>
            </a:r>
            <a:r>
              <a:rPr lang="en-US" sz="2800" dirty="0" err="1">
                <a:effectLst>
                  <a:outerShdw blurRad="38100" dist="38100" dir="2700000" algn="tl">
                    <a:srgbClr val="C0C0C0"/>
                  </a:outerShdw>
                </a:effectLst>
                <a:latin typeface="Baskerville Old Face" pitchFamily="18" charset="0"/>
              </a:rPr>
              <a:t>réussies</a:t>
            </a:r>
            <a:r>
              <a:rPr lang="en-US" sz="2800" dirty="0" smtClean="0">
                <a:effectLst>
                  <a:outerShdw blurRad="38100" dist="38100" dir="2700000" algn="tl">
                    <a:srgbClr val="C0C0C0"/>
                  </a:outerShdw>
                </a:effectLst>
                <a:latin typeface="Baskerville Old Face" pitchFamily="18" charset="0"/>
              </a:rPr>
              <a:t>.</a:t>
            </a:r>
          </a:p>
          <a:p>
            <a:pPr marL="750888">
              <a:lnSpc>
                <a:spcPct val="90000"/>
              </a:lnSpc>
              <a:defRPr/>
            </a:pPr>
            <a:endParaRPr lang="en-US" sz="2800" dirty="0">
              <a:effectLst>
                <a:outerShdw blurRad="38100" dist="38100" dir="2700000" algn="tl">
                  <a:srgbClr val="C0C0C0"/>
                </a:outerShdw>
              </a:effectLst>
              <a:latin typeface="Baskerville Old Face" pitchFamily="18" charset="0"/>
            </a:endParaRPr>
          </a:p>
          <a:p>
            <a:pPr marL="750888">
              <a:lnSpc>
                <a:spcPct val="90000"/>
              </a:lnSpc>
              <a:buBlip>
                <a:blip r:embed="rId2"/>
              </a:buBlip>
              <a:defRPr/>
            </a:pPr>
            <a:r>
              <a:rPr lang="en-US" sz="2800" dirty="0" err="1">
                <a:effectLst>
                  <a:outerShdw blurRad="38100" dist="38100" dir="2700000" algn="tl">
                    <a:srgbClr val="C0C0C0"/>
                  </a:outerShdw>
                </a:effectLst>
                <a:latin typeface="Baskerville Old Face" pitchFamily="18" charset="0"/>
              </a:rPr>
              <a:t>Certaines</a:t>
            </a:r>
            <a:r>
              <a:rPr lang="en-US" sz="2800" dirty="0">
                <a:effectLst>
                  <a:outerShdw blurRad="38100" dist="38100" dir="2700000" algn="tl">
                    <a:srgbClr val="C0C0C0"/>
                  </a:outerShdw>
                </a:effectLst>
                <a:latin typeface="Baskerville Old Face" pitchFamily="18" charset="0"/>
              </a:rPr>
              <a:t> images </a:t>
            </a:r>
            <a:r>
              <a:rPr lang="en-US" sz="2800" dirty="0" err="1">
                <a:effectLst>
                  <a:outerShdw blurRad="38100" dist="38100" dir="2700000" algn="tl">
                    <a:srgbClr val="C0C0C0"/>
                  </a:outerShdw>
                </a:effectLst>
                <a:latin typeface="Baskerville Old Face" pitchFamily="18" charset="0"/>
              </a:rPr>
              <a:t>sont</a:t>
            </a:r>
            <a:r>
              <a:rPr lang="en-US" sz="2800" dirty="0">
                <a:effectLst>
                  <a:outerShdw blurRad="38100" dist="38100" dir="2700000" algn="tl">
                    <a:srgbClr val="C0C0C0"/>
                  </a:outerShdw>
                </a:effectLst>
                <a:latin typeface="Baskerville Old Face" pitchFamily="18" charset="0"/>
              </a:rPr>
              <a:t> </a:t>
            </a:r>
            <a:r>
              <a:rPr lang="en-US" sz="2800" dirty="0" err="1">
                <a:effectLst>
                  <a:outerShdw blurRad="38100" dist="38100" dir="2700000" algn="tl">
                    <a:srgbClr val="C0C0C0"/>
                  </a:outerShdw>
                </a:effectLst>
                <a:latin typeface="Baskerville Old Face" pitchFamily="18" charset="0"/>
              </a:rPr>
              <a:t>recadrées</a:t>
            </a:r>
            <a:r>
              <a:rPr lang="en-US" sz="2800" dirty="0">
                <a:effectLst>
                  <a:outerShdw blurRad="38100" dist="38100" dir="2700000" algn="tl">
                    <a:srgbClr val="C0C0C0"/>
                  </a:outerShdw>
                </a:effectLst>
                <a:latin typeface="Baskerville Old Face" pitchFamily="18" charset="0"/>
              </a:rPr>
              <a:t>, les </a:t>
            </a:r>
            <a:r>
              <a:rPr lang="en-US" sz="2800" dirty="0" err="1">
                <a:effectLst>
                  <a:outerShdw blurRad="38100" dist="38100" dir="2700000" algn="tl">
                    <a:srgbClr val="C0C0C0"/>
                  </a:outerShdw>
                </a:effectLst>
                <a:latin typeface="Baskerville Old Face" pitchFamily="18" charset="0"/>
              </a:rPr>
              <a:t>contrastes</a:t>
            </a:r>
            <a:r>
              <a:rPr lang="en-US" sz="2800" dirty="0">
                <a:effectLst>
                  <a:outerShdw blurRad="38100" dist="38100" dir="2700000" algn="tl">
                    <a:srgbClr val="C0C0C0"/>
                  </a:outerShdw>
                </a:effectLst>
                <a:latin typeface="Baskerville Old Face" pitchFamily="18" charset="0"/>
              </a:rPr>
              <a:t> et la </a:t>
            </a:r>
            <a:r>
              <a:rPr lang="en-US" sz="2800" dirty="0" err="1">
                <a:effectLst>
                  <a:outerShdw blurRad="38100" dist="38100" dir="2700000" algn="tl">
                    <a:srgbClr val="C0C0C0"/>
                  </a:outerShdw>
                </a:effectLst>
                <a:latin typeface="Baskerville Old Face" pitchFamily="18" charset="0"/>
              </a:rPr>
              <a:t>luminosité</a:t>
            </a:r>
            <a:r>
              <a:rPr lang="en-US" sz="2800" dirty="0">
                <a:effectLst>
                  <a:outerShdw blurRad="38100" dist="38100" dir="2700000" algn="tl">
                    <a:srgbClr val="C0C0C0"/>
                  </a:outerShdw>
                </a:effectLst>
                <a:latin typeface="Baskerville Old Face" pitchFamily="18" charset="0"/>
              </a:rPr>
              <a:t> </a:t>
            </a:r>
            <a:r>
              <a:rPr lang="en-US" sz="2800" dirty="0" err="1">
                <a:effectLst>
                  <a:outerShdw blurRad="38100" dist="38100" dir="2700000" algn="tl">
                    <a:srgbClr val="C0C0C0"/>
                  </a:outerShdw>
                </a:effectLst>
                <a:latin typeface="Baskerville Old Face" pitchFamily="18" charset="0"/>
              </a:rPr>
              <a:t>sont</a:t>
            </a:r>
            <a:r>
              <a:rPr lang="en-US" sz="2800" dirty="0">
                <a:effectLst>
                  <a:outerShdw blurRad="38100" dist="38100" dir="2700000" algn="tl">
                    <a:srgbClr val="C0C0C0"/>
                  </a:outerShdw>
                </a:effectLst>
                <a:latin typeface="Baskerville Old Face" pitchFamily="18" charset="0"/>
              </a:rPr>
              <a:t> </a:t>
            </a:r>
            <a:r>
              <a:rPr lang="en-US" sz="2800" dirty="0" err="1">
                <a:effectLst>
                  <a:outerShdw blurRad="38100" dist="38100" dir="2700000" algn="tl">
                    <a:srgbClr val="C0C0C0"/>
                  </a:outerShdw>
                </a:effectLst>
                <a:latin typeface="Baskerville Old Face" pitchFamily="18" charset="0"/>
              </a:rPr>
              <a:t>retravaillés</a:t>
            </a:r>
            <a:r>
              <a:rPr lang="en-US" sz="2800" dirty="0">
                <a:effectLst>
                  <a:outerShdw blurRad="38100" dist="38100" dir="2700000" algn="tl">
                    <a:srgbClr val="C0C0C0"/>
                  </a:outerShdw>
                </a:effectLst>
                <a:latin typeface="Baskerville Old Face" pitchFamily="18" charset="0"/>
              </a:rPr>
              <a:t> grâce à un </a:t>
            </a:r>
            <a:r>
              <a:rPr lang="en-US" sz="2800" dirty="0" err="1">
                <a:effectLst>
                  <a:outerShdw blurRad="38100" dist="38100" dir="2700000" algn="tl">
                    <a:srgbClr val="C0C0C0"/>
                  </a:outerShdw>
                </a:effectLst>
                <a:latin typeface="Baskerville Old Face" pitchFamily="18" charset="0"/>
              </a:rPr>
              <a:t>logiciel</a:t>
            </a:r>
            <a:r>
              <a:rPr lang="en-US" sz="2800" dirty="0">
                <a:effectLst>
                  <a:outerShdw blurRad="38100" dist="38100" dir="2700000" algn="tl">
                    <a:srgbClr val="C0C0C0"/>
                  </a:outerShdw>
                </a:effectLst>
                <a:latin typeface="Baskerville Old Face" pitchFamily="18" charset="0"/>
              </a:rPr>
              <a:t> de </a:t>
            </a:r>
            <a:r>
              <a:rPr lang="en-US" sz="2800" dirty="0" err="1">
                <a:effectLst>
                  <a:outerShdw blurRad="38100" dist="38100" dir="2700000" algn="tl">
                    <a:srgbClr val="C0C0C0"/>
                  </a:outerShdw>
                </a:effectLst>
                <a:latin typeface="Baskerville Old Face" pitchFamily="18" charset="0"/>
              </a:rPr>
              <a:t>traitement</a:t>
            </a:r>
            <a:r>
              <a:rPr lang="en-US" sz="2800" dirty="0">
                <a:effectLst>
                  <a:outerShdw blurRad="38100" dist="38100" dir="2700000" algn="tl">
                    <a:srgbClr val="C0C0C0"/>
                  </a:outerShdw>
                </a:effectLst>
                <a:latin typeface="Baskerville Old Face" pitchFamily="18" charset="0"/>
              </a:rPr>
              <a:t> </a:t>
            </a:r>
            <a:r>
              <a:rPr lang="en-US" sz="2800" dirty="0" err="1">
                <a:effectLst>
                  <a:outerShdw blurRad="38100" dist="38100" dir="2700000" algn="tl">
                    <a:srgbClr val="C0C0C0"/>
                  </a:outerShdw>
                </a:effectLst>
                <a:latin typeface="Baskerville Old Face" pitchFamily="18" charset="0"/>
              </a:rPr>
              <a:t>d’images</a:t>
            </a:r>
            <a:r>
              <a:rPr lang="en-US" sz="2800" dirty="0">
                <a:effectLst>
                  <a:outerShdw blurRad="38100" dist="38100" dir="2700000" algn="tl">
                    <a:srgbClr val="C0C0C0"/>
                  </a:outerShdw>
                </a:effectLst>
                <a:latin typeface="Baskerville Old Face" pitchFamily="18" charset="0"/>
              </a:rPr>
              <a:t>.</a:t>
            </a:r>
          </a:p>
        </p:txBody>
      </p:sp>
    </p:spTree>
    <p:extLst>
      <p:ext uri="{BB962C8B-B14F-4D97-AF65-F5344CB8AC3E}">
        <p14:creationId xmlns:p14="http://schemas.microsoft.com/office/powerpoint/2010/main" val="13190588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Grp="1" noChangeArrowheads="1"/>
          </p:cNvSpPr>
          <p:nvPr>
            <p:ph type="title"/>
          </p:nvPr>
        </p:nvSpPr>
        <p:spPr>
          <a:xfrm>
            <a:off x="457200" y="475978"/>
            <a:ext cx="8235043" cy="1507943"/>
          </a:xfrm>
        </p:spPr>
        <p:txBody>
          <a:bodyPr/>
          <a:lstStyle/>
          <a:p>
            <a:pPr eaLnBrk="1" hangingPunct="1">
              <a:defRPr/>
            </a:pPr>
            <a:r>
              <a:rPr lang="en-US" sz="2500" u="sng" dirty="0">
                <a:effectLst>
                  <a:outerShdw blurRad="38100" dist="38100" dir="2700000" algn="tl">
                    <a:srgbClr val="C0C0C0"/>
                  </a:outerShdw>
                </a:effectLst>
                <a:latin typeface="Bradley Hand ITC TT-Bold" charset="0"/>
                <a:ea typeface="Bradley Hand ITC TT-Bold" charset="0"/>
                <a:cs typeface="Bradley Hand ITC TT-Bold" charset="0"/>
                <a:sym typeface="Bradley Hand ITC TT-Bold" charset="0"/>
              </a:rPr>
              <a:t>3) </a:t>
            </a:r>
            <a:r>
              <a:rPr lang="en-US" sz="2500" u="sng" dirty="0" err="1">
                <a:effectLst>
                  <a:outerShdw blurRad="38100" dist="38100" dir="2700000" algn="tl">
                    <a:srgbClr val="C0C0C0"/>
                  </a:outerShdw>
                </a:effectLst>
                <a:latin typeface="Bradley Hand ITC TT-Bold" charset="0"/>
                <a:ea typeface="Bradley Hand ITC TT-Bold" charset="0"/>
                <a:cs typeface="Bradley Hand ITC TT-Bold" charset="0"/>
                <a:sym typeface="Bradley Hand ITC TT-Bold" charset="0"/>
              </a:rPr>
              <a:t>Photographies</a:t>
            </a:r>
            <a:endParaRPr lang="en-US" sz="2500" u="sng" dirty="0">
              <a:effectLst>
                <a:outerShdw blurRad="38100" dist="38100" dir="2700000" algn="tl">
                  <a:srgbClr val="C0C0C0"/>
                </a:outerShdw>
              </a:effectLst>
              <a:latin typeface="Bradley Hand ITC TT-Bold" charset="0"/>
              <a:ea typeface="ヒラギノ明朝 ProN W6" charset="0"/>
              <a:cs typeface="ヒラギノ明朝 ProN W6" charset="0"/>
              <a:sym typeface="Bradley Hand ITC TT-Bold" charset="0"/>
            </a:endParaRPr>
          </a:p>
        </p:txBody>
      </p:sp>
      <p:sp>
        <p:nvSpPr>
          <p:cNvPr id="49154" name="Rectangle 2"/>
          <p:cNvSpPr>
            <a:spLocks noGrp="1" noChangeArrowheads="1"/>
          </p:cNvSpPr>
          <p:nvPr>
            <p:ph idx="1"/>
          </p:nvPr>
        </p:nvSpPr>
        <p:spPr>
          <a:xfrm>
            <a:off x="3804557" y="3068960"/>
            <a:ext cx="5143500" cy="3397154"/>
          </a:xfrm>
        </p:spPr>
        <p:txBody>
          <a:bodyPr/>
          <a:lstStyle/>
          <a:p>
            <a:pPr marL="346535">
              <a:lnSpc>
                <a:spcPct val="90000"/>
              </a:lnSpc>
              <a:buBlip>
                <a:blip r:embed="rId2"/>
              </a:buBlip>
              <a:defRPr/>
            </a:pPr>
            <a:r>
              <a:rPr lang="fr-FR" sz="2400" dirty="0" smtClean="0">
                <a:effectLst>
                  <a:outerShdw blurRad="38100" dist="38100" dir="2700000" algn="tl">
                    <a:srgbClr val="C0C0C0"/>
                  </a:outerShdw>
                </a:effectLst>
                <a:latin typeface="Baskerville Old Face" pitchFamily="18" charset="0"/>
              </a:rPr>
              <a:t>Prises de vue. Angles de prise de vue, plans.</a:t>
            </a:r>
          </a:p>
          <a:p>
            <a:pPr marL="346535">
              <a:lnSpc>
                <a:spcPct val="90000"/>
              </a:lnSpc>
              <a:buBlip>
                <a:blip r:embed="rId2"/>
              </a:buBlip>
              <a:defRPr/>
            </a:pPr>
            <a:r>
              <a:rPr lang="fr-FR" sz="2400" dirty="0" smtClean="0">
                <a:effectLst>
                  <a:outerShdw blurRad="38100" dist="38100" dir="2700000" algn="tl">
                    <a:srgbClr val="C0C0C0"/>
                  </a:outerShdw>
                </a:effectLst>
                <a:latin typeface="Baskerville Old Face" pitchFamily="18" charset="0"/>
              </a:rPr>
              <a:t>Comparaison et choix des photos les plus pertinentes et les mieux réussies.</a:t>
            </a:r>
          </a:p>
          <a:p>
            <a:pPr marL="346535">
              <a:lnSpc>
                <a:spcPct val="90000"/>
              </a:lnSpc>
              <a:buBlip>
                <a:blip r:embed="rId2"/>
              </a:buBlip>
              <a:defRPr/>
            </a:pPr>
            <a:r>
              <a:rPr lang="fr-FR" sz="2400" dirty="0" smtClean="0">
                <a:effectLst>
                  <a:outerShdw blurRad="38100" dist="38100" dir="2700000" algn="tl">
                    <a:srgbClr val="C0C0C0"/>
                  </a:outerShdw>
                </a:effectLst>
                <a:latin typeface="Baskerville Old Face" pitchFamily="18" charset="0"/>
              </a:rPr>
              <a:t>Certaines images sont recadrées, les contrastes et la luminosité sont retravaillés grâce à un logiciel de traitement d’images</a:t>
            </a:r>
            <a:r>
              <a:rPr lang="fr-FR" sz="1800" dirty="0" smtClean="0">
                <a:effectLst>
                  <a:outerShdw blurRad="38100" dist="38100" dir="2700000" algn="tl">
                    <a:srgbClr val="C0C0C0"/>
                  </a:outerShdw>
                </a:effectLst>
              </a:rPr>
              <a:t>.</a:t>
            </a:r>
            <a:endParaRPr lang="fr-FR" sz="1800" dirty="0">
              <a:effectLst>
                <a:outerShdw blurRad="38100" dist="38100" dir="2700000" algn="tl">
                  <a:srgbClr val="C0C0C0"/>
                </a:outerShdw>
              </a:effectLst>
            </a:endParaRPr>
          </a:p>
        </p:txBody>
      </p:sp>
      <p:pic>
        <p:nvPicPr>
          <p:cNvPr id="49155" name="Picture 3"/>
          <p:cNvPicPr>
            <a:picLocks noChangeArrowheads="1"/>
          </p:cNvPicPr>
          <p:nvPr/>
        </p:nvPicPr>
        <p:blipFill>
          <a:blip r:embed="rId3"/>
          <a:srcRect/>
          <a:stretch>
            <a:fillRect/>
          </a:stretch>
        </p:blipFill>
        <p:spPr bwMode="auto">
          <a:xfrm>
            <a:off x="1217839" y="1667964"/>
            <a:ext cx="2596243" cy="4140926"/>
          </a:xfrm>
          <a:prstGeom prst="rect">
            <a:avLst/>
          </a:prstGeom>
          <a:noFill/>
          <a:ln>
            <a:noFill/>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712979475"/>
      </p:ext>
    </p:extLst>
  </p:cSld>
  <p:clrMapOvr>
    <a:masterClrMapping/>
  </p:clrMapOvr>
  <p:transition spd="med">
    <p:wipe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Grp="1" noChangeArrowheads="1"/>
          </p:cNvSpPr>
          <p:nvPr>
            <p:ph type="title"/>
          </p:nvPr>
        </p:nvSpPr>
        <p:spPr>
          <a:xfrm>
            <a:off x="375557" y="422094"/>
            <a:ext cx="8235043" cy="1507943"/>
          </a:xfrm>
        </p:spPr>
        <p:txBody>
          <a:bodyPr/>
          <a:lstStyle/>
          <a:p>
            <a:pPr eaLnBrk="1" hangingPunct="1">
              <a:defRPr/>
            </a:pPr>
            <a:r>
              <a:rPr lang="en-US" sz="1600">
                <a:effectLst>
                  <a:outerShdw blurRad="38100" dist="38100" dir="2700000" algn="tl">
                    <a:srgbClr val="C0C0C0"/>
                  </a:outerShdw>
                </a:effectLst>
              </a:rPr>
              <a:t>Compétences développées en arts visuels, découverte du monde, et nouvelles technologies.</a:t>
            </a:r>
          </a:p>
        </p:txBody>
      </p:sp>
      <p:sp>
        <p:nvSpPr>
          <p:cNvPr id="50178" name="Rectangle 2"/>
          <p:cNvSpPr>
            <a:spLocks noGrp="1" noChangeArrowheads="1"/>
          </p:cNvSpPr>
          <p:nvPr>
            <p:ph idx="1"/>
          </p:nvPr>
        </p:nvSpPr>
        <p:spPr>
          <a:xfrm>
            <a:off x="288472" y="1404257"/>
            <a:ext cx="8075159" cy="5257800"/>
          </a:xfrm>
        </p:spPr>
        <p:txBody>
          <a:bodyPr/>
          <a:lstStyle/>
          <a:p>
            <a:pPr marL="310636">
              <a:lnSpc>
                <a:spcPct val="80000"/>
              </a:lnSpc>
              <a:buBlip>
                <a:blip r:embed="rId2"/>
              </a:buBlip>
              <a:defRPr/>
            </a:pPr>
            <a:r>
              <a:rPr lang="fr-FR" sz="1800" u="sng" dirty="0" smtClean="0">
                <a:effectLst>
                  <a:outerShdw blurRad="38100" dist="38100" dir="2700000" algn="tl">
                    <a:srgbClr val="C0C0C0"/>
                  </a:outerShdw>
                </a:effectLst>
              </a:rPr>
              <a:t>Arts visuels : </a:t>
            </a:r>
          </a:p>
          <a:p>
            <a:pPr marL="310636">
              <a:lnSpc>
                <a:spcPct val="80000"/>
              </a:lnSpc>
              <a:buBlip>
                <a:blip r:embed="rId2"/>
              </a:buBlip>
              <a:defRPr/>
            </a:pPr>
            <a:r>
              <a:rPr lang="fr-FR" sz="1700" dirty="0" smtClean="0">
                <a:effectLst>
                  <a:outerShdw blurRad="38100" dist="38100" dir="2700000" algn="tl">
                    <a:srgbClr val="C0C0C0"/>
                  </a:outerShdw>
                </a:effectLst>
              </a:rPr>
              <a:t>Combiner plusieurs opérations plastiques pour réaliser une production en deux ou trois dimensions, individuelle ou collective </a:t>
            </a:r>
          </a:p>
          <a:p>
            <a:pPr marL="310636">
              <a:lnSpc>
                <a:spcPct val="80000"/>
              </a:lnSpc>
              <a:buBlip>
                <a:blip r:embed="rId2"/>
              </a:buBlip>
              <a:defRPr/>
            </a:pPr>
            <a:r>
              <a:rPr lang="fr-FR" sz="1700" dirty="0" smtClean="0">
                <a:effectLst>
                  <a:outerShdw blurRad="38100" dist="38100" dir="2700000" algn="tl">
                    <a:srgbClr val="C0C0C0"/>
                  </a:outerShdw>
                </a:effectLst>
              </a:rPr>
              <a:t>Produire des images en visant la maîtrise des effets et du sens</a:t>
            </a:r>
          </a:p>
          <a:p>
            <a:pPr marL="310636">
              <a:lnSpc>
                <a:spcPct val="80000"/>
              </a:lnSpc>
              <a:buBlip>
                <a:blip r:embed="rId2"/>
              </a:buBlip>
              <a:defRPr/>
            </a:pPr>
            <a:r>
              <a:rPr lang="fr-FR" sz="1700" dirty="0" smtClean="0">
                <a:effectLst>
                  <a:outerShdw blurRad="38100" dist="38100" dir="2700000" algn="tl">
                    <a:srgbClr val="C0C0C0"/>
                  </a:outerShdw>
                </a:effectLst>
              </a:rPr>
              <a:t>Décrire et comparer des images en utilisant un vocabulaire approprié</a:t>
            </a:r>
          </a:p>
          <a:p>
            <a:pPr marL="310636">
              <a:lnSpc>
                <a:spcPct val="80000"/>
              </a:lnSpc>
              <a:spcBef>
                <a:spcPts val="877"/>
              </a:spcBef>
              <a:buBlip>
                <a:blip r:embed="rId2"/>
              </a:buBlip>
              <a:defRPr/>
            </a:pPr>
            <a:r>
              <a:rPr lang="fr-FR" sz="1800" u="sng" dirty="0" smtClean="0">
                <a:effectLst>
                  <a:outerShdw blurRad="38100" dist="38100" dir="2700000" algn="tl">
                    <a:srgbClr val="C0C0C0"/>
                  </a:outerShdw>
                </a:effectLst>
              </a:rPr>
              <a:t>Découverte du monde : Vivre ensemble, le Temps qui passe </a:t>
            </a:r>
          </a:p>
          <a:p>
            <a:pPr marL="310636">
              <a:lnSpc>
                <a:spcPct val="80000"/>
              </a:lnSpc>
              <a:buBlip>
                <a:blip r:embed="rId2"/>
              </a:buBlip>
              <a:defRPr/>
            </a:pPr>
            <a:r>
              <a:rPr lang="fr-FR" sz="1700" dirty="0" smtClean="0">
                <a:effectLst>
                  <a:outerShdw blurRad="38100" dist="38100" dir="2700000" algn="tl">
                    <a:srgbClr val="C0C0C0"/>
                  </a:outerShdw>
                </a:effectLst>
              </a:rPr>
              <a:t>Collaborer, écouter.</a:t>
            </a:r>
          </a:p>
          <a:p>
            <a:pPr marL="310636">
              <a:lnSpc>
                <a:spcPct val="80000"/>
              </a:lnSpc>
              <a:buBlip>
                <a:blip r:embed="rId2"/>
              </a:buBlip>
              <a:defRPr/>
            </a:pPr>
            <a:r>
              <a:rPr lang="fr-FR" sz="1700" dirty="0" smtClean="0">
                <a:effectLst>
                  <a:outerShdw blurRad="38100" dist="38100" dir="2700000" algn="tl">
                    <a:srgbClr val="C0C0C0"/>
                  </a:outerShdw>
                </a:effectLst>
              </a:rPr>
              <a:t>Faire des propositions</a:t>
            </a:r>
          </a:p>
          <a:p>
            <a:pPr marL="310636">
              <a:lnSpc>
                <a:spcPct val="80000"/>
              </a:lnSpc>
              <a:buBlip>
                <a:blip r:embed="rId2"/>
              </a:buBlip>
              <a:defRPr/>
            </a:pPr>
            <a:r>
              <a:rPr lang="fr-FR" sz="1700" dirty="0" smtClean="0">
                <a:effectLst>
                  <a:outerShdw blurRad="38100" dist="38100" dir="2700000" algn="tl">
                    <a:srgbClr val="C0C0C0"/>
                  </a:outerShdw>
                </a:effectLst>
              </a:rPr>
              <a:t>Accepter des avis contraires.</a:t>
            </a:r>
          </a:p>
          <a:p>
            <a:pPr marL="310636">
              <a:lnSpc>
                <a:spcPct val="80000"/>
              </a:lnSpc>
              <a:buBlip>
                <a:blip r:embed="rId2"/>
              </a:buBlip>
              <a:defRPr/>
            </a:pPr>
            <a:r>
              <a:rPr lang="fr-FR" sz="1700" dirty="0" smtClean="0">
                <a:effectLst>
                  <a:outerShdw blurRad="38100" dist="38100" dir="2700000" algn="tl">
                    <a:srgbClr val="C0C0C0"/>
                  </a:outerShdw>
                </a:effectLst>
              </a:rPr>
              <a:t>Argumenter, justifier.</a:t>
            </a:r>
          </a:p>
          <a:p>
            <a:pPr marL="310636">
              <a:lnSpc>
                <a:spcPct val="80000"/>
              </a:lnSpc>
              <a:buBlip>
                <a:blip r:embed="rId2"/>
              </a:buBlip>
              <a:defRPr/>
            </a:pPr>
            <a:r>
              <a:rPr lang="fr-FR" sz="1700" dirty="0" smtClean="0">
                <a:effectLst>
                  <a:outerShdw blurRad="38100" dist="38100" dir="2700000" algn="tl">
                    <a:srgbClr val="C0C0C0"/>
                  </a:outerShdw>
                </a:effectLst>
              </a:rPr>
              <a:t>Identifier une information relative au passé en la situant dans une suite chronologique</a:t>
            </a:r>
          </a:p>
          <a:p>
            <a:pPr marL="310636">
              <a:lnSpc>
                <a:spcPct val="80000"/>
              </a:lnSpc>
              <a:spcBef>
                <a:spcPts val="877"/>
              </a:spcBef>
              <a:buBlip>
                <a:blip r:embed="rId2"/>
              </a:buBlip>
              <a:defRPr/>
            </a:pPr>
            <a:r>
              <a:rPr lang="fr-FR" sz="1800" u="sng" dirty="0" smtClean="0">
                <a:effectLst>
                  <a:outerShdw blurRad="38100" dist="38100" dir="2700000" algn="tl">
                    <a:srgbClr val="C0C0C0"/>
                  </a:outerShdw>
                </a:effectLst>
              </a:rPr>
              <a:t>Technologie : </a:t>
            </a:r>
          </a:p>
          <a:p>
            <a:pPr marL="310636">
              <a:lnSpc>
                <a:spcPct val="80000"/>
              </a:lnSpc>
              <a:buBlip>
                <a:blip r:embed="rId2"/>
              </a:buBlip>
              <a:defRPr/>
            </a:pPr>
            <a:r>
              <a:rPr lang="fr-FR" sz="1700" dirty="0" smtClean="0">
                <a:effectLst>
                  <a:outerShdw blurRad="38100" dist="38100" dir="2700000" algn="tl">
                    <a:srgbClr val="C0C0C0"/>
                  </a:outerShdw>
                </a:effectLst>
              </a:rPr>
              <a:t>Utiliser un appareil photo numérique.</a:t>
            </a:r>
          </a:p>
          <a:p>
            <a:pPr marL="310636">
              <a:lnSpc>
                <a:spcPct val="80000"/>
              </a:lnSpc>
              <a:spcBef>
                <a:spcPts val="877"/>
              </a:spcBef>
              <a:buBlip>
                <a:blip r:embed="rId2"/>
              </a:buBlip>
              <a:defRPr/>
            </a:pPr>
            <a:r>
              <a:rPr lang="fr-FR" sz="1800" u="sng" dirty="0" smtClean="0">
                <a:effectLst>
                  <a:outerShdw blurRad="38100" dist="38100" dir="2700000" algn="tl">
                    <a:srgbClr val="C0C0C0"/>
                  </a:outerShdw>
                </a:effectLst>
              </a:rPr>
              <a:t>Informatique : </a:t>
            </a:r>
          </a:p>
          <a:p>
            <a:pPr marL="310636">
              <a:lnSpc>
                <a:spcPct val="80000"/>
              </a:lnSpc>
              <a:buBlip>
                <a:blip r:embed="rId2"/>
              </a:buBlip>
              <a:defRPr/>
            </a:pPr>
            <a:r>
              <a:rPr lang="fr-FR" sz="1700" dirty="0" smtClean="0">
                <a:effectLst>
                  <a:outerShdw blurRad="38100" dist="38100" dir="2700000" algn="tl">
                    <a:srgbClr val="C0C0C0"/>
                  </a:outerShdw>
                </a:effectLst>
              </a:rPr>
              <a:t>Traiter des images (recadrer, améliorer les contrastes et la luminosité, réduire, agrandir, insérer des images).</a:t>
            </a:r>
          </a:p>
          <a:p>
            <a:pPr marL="310636">
              <a:lnSpc>
                <a:spcPct val="80000"/>
              </a:lnSpc>
              <a:buBlip>
                <a:blip r:embed="rId2"/>
              </a:buBlip>
              <a:defRPr/>
            </a:pPr>
            <a:r>
              <a:rPr lang="fr-FR" sz="1700" dirty="0" smtClean="0">
                <a:effectLst>
                  <a:outerShdw blurRad="38100" dist="38100" dir="2700000" algn="tl">
                    <a:srgbClr val="C0C0C0"/>
                  </a:outerShdw>
                </a:effectLst>
              </a:rPr>
              <a:t>Traiter un texte : taper les contenus des phylactères, connaître les touches du clavier.</a:t>
            </a:r>
            <a:endParaRPr lang="fr-FR" sz="1700" dirty="0">
              <a:effectLst>
                <a:outerShdw blurRad="38100" dist="38100" dir="2700000" algn="tl">
                  <a:srgbClr val="C0C0C0"/>
                </a:outerShdw>
              </a:effectLst>
            </a:endParaRPr>
          </a:p>
        </p:txBody>
      </p:sp>
    </p:spTree>
    <p:extLst>
      <p:ext uri="{BB962C8B-B14F-4D97-AF65-F5344CB8AC3E}">
        <p14:creationId xmlns:p14="http://schemas.microsoft.com/office/powerpoint/2010/main" val="3405698447"/>
      </p:ext>
    </p:extLst>
  </p:cSld>
  <p:clrMapOvr>
    <a:masterClrMapping/>
  </p:clrMapOvr>
  <p:transition>
    <p:wipe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Grp="1" noChangeArrowheads="1"/>
          </p:cNvSpPr>
          <p:nvPr>
            <p:ph type="title"/>
          </p:nvPr>
        </p:nvSpPr>
        <p:spPr>
          <a:xfrm>
            <a:off x="0" y="279627"/>
            <a:ext cx="8659586" cy="783771"/>
          </a:xfrm>
        </p:spPr>
        <p:txBody>
          <a:bodyPr/>
          <a:lstStyle/>
          <a:p>
            <a:pPr eaLnBrk="1" hangingPunct="1">
              <a:defRPr/>
            </a:pPr>
            <a:r>
              <a:rPr lang="en-US" sz="3700" dirty="0">
                <a:effectLst>
                  <a:outerShdw blurRad="38100" dist="38100" dir="2700000" algn="tl">
                    <a:srgbClr val="000000"/>
                  </a:outerShdw>
                </a:effectLst>
              </a:rPr>
              <a:t>LA PRODUCTION DES ÉLÈVES</a:t>
            </a:r>
          </a:p>
        </p:txBody>
      </p:sp>
      <p:pic>
        <p:nvPicPr>
          <p:cNvPr id="3" name="Picture 1"/>
          <p:cNvPicPr>
            <a:picLocks noChangeArrowheads="1"/>
          </p:cNvPicPr>
          <p:nvPr/>
        </p:nvPicPr>
        <p:blipFill>
          <a:blip r:embed="rId2"/>
          <a:srcRect/>
          <a:stretch>
            <a:fillRect/>
          </a:stretch>
        </p:blipFill>
        <p:spPr bwMode="auto">
          <a:xfrm>
            <a:off x="2411760" y="1052736"/>
            <a:ext cx="3711252" cy="5349775"/>
          </a:xfrm>
          <a:prstGeom prst="rect">
            <a:avLst/>
          </a:prstGeom>
          <a:noFill/>
          <a:ln>
            <a:noFill/>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124216383"/>
      </p:ext>
    </p:extLst>
  </p:cSld>
  <p:clrMapOvr>
    <a:masterClrMapping/>
  </p:clrMapOvr>
  <p:transition spd="med">
    <p:wipe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rrowheads="1"/>
          </p:cNvPicPr>
          <p:nvPr/>
        </p:nvPicPr>
        <p:blipFill>
          <a:blip r:embed="rId2"/>
          <a:srcRect/>
          <a:stretch>
            <a:fillRect/>
          </a:stretch>
        </p:blipFill>
        <p:spPr bwMode="auto">
          <a:xfrm>
            <a:off x="2079429" y="620688"/>
            <a:ext cx="4940843" cy="5897811"/>
          </a:xfrm>
          <a:prstGeom prst="rect">
            <a:avLst/>
          </a:prstGeom>
          <a:noFill/>
          <a:ln>
            <a:noFill/>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60784831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26</TotalTime>
  <Words>352</Words>
  <Application>Microsoft Office PowerPoint</Application>
  <PresentationFormat>Affichage à l'écran (4:3)</PresentationFormat>
  <Paragraphs>65</Paragraphs>
  <Slides>19</Slides>
  <Notes>0</Notes>
  <HiddenSlides>0</HiddenSlides>
  <MMClips>0</MMClips>
  <ScaleCrop>false</ScaleCrop>
  <HeadingPairs>
    <vt:vector size="4" baseType="variant">
      <vt:variant>
        <vt:lpstr>Thème</vt:lpstr>
      </vt:variant>
      <vt:variant>
        <vt:i4>1</vt:i4>
      </vt:variant>
      <vt:variant>
        <vt:lpstr>Titres des diapositives</vt:lpstr>
      </vt:variant>
      <vt:variant>
        <vt:i4>19</vt:i4>
      </vt:variant>
    </vt:vector>
  </HeadingPairs>
  <TitlesOfParts>
    <vt:vector size="20" baseType="lpstr">
      <vt:lpstr>Apex</vt:lpstr>
      <vt:lpstr>Présentation PowerPoint</vt:lpstr>
      <vt:lpstr>Présentation PowerPoint</vt:lpstr>
      <vt:lpstr>Présentation PowerPoint</vt:lpstr>
      <vt:lpstr>Présentation PowerPoint</vt:lpstr>
      <vt:lpstr>Présentation PowerPoint</vt:lpstr>
      <vt:lpstr>3) Photographies</vt:lpstr>
      <vt:lpstr>Compétences développées en arts visuels, découverte du monde, et nouvelles technologies.</vt:lpstr>
      <vt:lpstr>LA PRODUCTION DES ÉLÈVES</vt:lpstr>
      <vt:lpstr>Présentation PowerPoint</vt:lpstr>
      <vt:lpstr>Présentation PowerPoint</vt:lpstr>
      <vt:lpstr>Présentation PowerPoint</vt:lpstr>
      <vt:lpstr>Présentation PowerPoint</vt:lpstr>
      <vt:lpstr>Présentation PowerPoint</vt:lpstr>
      <vt:lpstr>Documents annexes</vt:lpstr>
      <vt:lpstr>PROGRESSION DES SÉANCES DE LECTURE :</vt:lpstr>
      <vt:lpstr>Présentation PowerPoint</vt:lpstr>
      <vt:lpstr>Présentation PowerPoint</vt:lpstr>
      <vt:lpstr>Présentation PowerPoint</vt:lpstr>
      <vt:lpstr>Petit lexique du photo roman et du cinéma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Ludovic</dc:creator>
  <cp:lastModifiedBy>Ludovic</cp:lastModifiedBy>
  <cp:revision>4</cp:revision>
  <dcterms:created xsi:type="dcterms:W3CDTF">2012-08-29T17:28:20Z</dcterms:created>
  <dcterms:modified xsi:type="dcterms:W3CDTF">2012-08-29T17:54:50Z</dcterms:modified>
</cp:coreProperties>
</file>