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Economic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BECFCFF-C1F7-4115-8D34-A312898EA900}">
  <a:tblStyle styleId="{8BECFCFF-C1F7-4115-8D34-A312898EA9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C24BEE20-A80E-4D91-ADDB-6DF1F723453F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Economica-bold.fntdata"/><Relationship Id="rId16" Type="http://schemas.openxmlformats.org/officeDocument/2006/relationships/font" Target="fonts/Economica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Economica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Economica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22652b7c4_1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22652b7c4_1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22652b7c4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22652b7c4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22652b7c4_1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22652b7c4_1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22652b7c4_1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22652b7c4_1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24b8870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24b8870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24b8870a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24b8870a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22652b7c4_1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22652b7c4_1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22652b7c4_1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22652b7c4_1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1f1bcc750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71f1bcc750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4.jp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3125" y="0"/>
            <a:ext cx="45588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Google Shape;59;p14"/>
          <p:cNvGraphicFramePr/>
          <p:nvPr/>
        </p:nvGraphicFramePr>
        <p:xfrm>
          <a:off x="226325" y="896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{8BECFCFF-C1F7-4115-8D34-A312898EA900}</a:tableStyleId>
              </a:tblPr>
              <a:tblGrid>
                <a:gridCol w="2477450"/>
                <a:gridCol w="1586350"/>
              </a:tblGrid>
              <a:tr h="134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CC0000"/>
                        </a:solidFill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" sz="3600">
                          <a:solidFill>
                            <a:srgbClr val="CC0000"/>
                          </a:solidFill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Je vois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34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CC0000"/>
                        </a:solidFill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" sz="3600">
                          <a:solidFill>
                            <a:srgbClr val="CC0000"/>
                          </a:solidFill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Je pense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34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CC0000"/>
                        </a:solidFill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" sz="3600">
                          <a:solidFill>
                            <a:srgbClr val="CC0000"/>
                          </a:solidFill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Je me demande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60" name="Google Shape;60;p14"/>
          <p:cNvSpPr/>
          <p:nvPr/>
        </p:nvSpPr>
        <p:spPr>
          <a:xfrm>
            <a:off x="622800" y="107500"/>
            <a:ext cx="8294700" cy="647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Aujourd’hui nous allons apprendre </a:t>
            </a:r>
            <a:r>
              <a:rPr b="1" lang="fr"/>
              <a:t>à décrire et analyser une image</a:t>
            </a:r>
            <a:r>
              <a:rPr lang="fr"/>
              <a:t> en respectant une routine de pensée et d’expression. Nous allons aussi </a:t>
            </a:r>
            <a:r>
              <a:rPr b="1" lang="fr"/>
              <a:t>apprendre de nouveaux mots</a:t>
            </a:r>
            <a:r>
              <a:rPr lang="fr"/>
              <a:t>.</a:t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3349775" y="1822000"/>
            <a:ext cx="512400" cy="9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2818475" y="2523450"/>
            <a:ext cx="512400" cy="96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3349775" y="3136850"/>
            <a:ext cx="512400" cy="179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1145" y="888025"/>
            <a:ext cx="3414605" cy="3982363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4685175" y="4743500"/>
            <a:ext cx="3994800" cy="1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Les mystères de Harris Burdick, Chris Van Allsburg</a:t>
            </a:r>
            <a:endParaRPr sz="18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 rotWithShape="1">
          <a:blip r:embed="rId4">
            <a:alphaModFix/>
          </a:blip>
          <a:srcRect b="25510" l="22327" r="17000" t="17431"/>
          <a:stretch/>
        </p:blipFill>
        <p:spPr>
          <a:xfrm>
            <a:off x="110400" y="190400"/>
            <a:ext cx="512401" cy="481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 rotWithShape="1">
          <a:blip r:embed="rId5">
            <a:alphaModFix/>
          </a:blip>
          <a:srcRect b="13934" l="4878" r="60200" t="35761"/>
          <a:stretch/>
        </p:blipFill>
        <p:spPr>
          <a:xfrm>
            <a:off x="2885619" y="1217775"/>
            <a:ext cx="1139481" cy="554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5">
            <a:alphaModFix/>
          </a:blip>
          <a:srcRect b="0" l="38950" r="26127" t="31024"/>
          <a:stretch/>
        </p:blipFill>
        <p:spPr>
          <a:xfrm>
            <a:off x="2818475" y="2554876"/>
            <a:ext cx="1139481" cy="760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 rotWithShape="1">
          <a:blip r:embed="rId5">
            <a:alphaModFix/>
          </a:blip>
          <a:srcRect b="0" l="77566" r="9002" t="31024"/>
          <a:stretch/>
        </p:blipFill>
        <p:spPr>
          <a:xfrm>
            <a:off x="3169070" y="3860277"/>
            <a:ext cx="438292" cy="760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Google Shape;74;p15"/>
          <p:cNvGraphicFramePr/>
          <p:nvPr/>
        </p:nvGraphicFramePr>
        <p:xfrm>
          <a:off x="226325" y="163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{8BECFCFF-C1F7-4115-8D34-A312898EA900}</a:tableStyleId>
              </a:tblPr>
              <a:tblGrid>
                <a:gridCol w="1052725"/>
                <a:gridCol w="3703675"/>
              </a:tblGrid>
              <a:tr h="1586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CC0000"/>
                        </a:solidFill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800">
                          <a:solidFill>
                            <a:srgbClr val="CC0000"/>
                          </a:solidFill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Je vois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1586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CC0000"/>
                        </a:solidFill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800">
                          <a:solidFill>
                            <a:srgbClr val="CC0000"/>
                          </a:solidFill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Je pense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/>
                </a:tc>
              </a:tr>
              <a:tr h="1586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solidFill>
                          <a:srgbClr val="CC0000"/>
                        </a:solidFill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800">
                          <a:solidFill>
                            <a:srgbClr val="CC0000"/>
                          </a:solidFill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Je me demande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5" name="Google Shape;75;p15"/>
          <p:cNvSpPr/>
          <p:nvPr/>
        </p:nvSpPr>
        <p:spPr>
          <a:xfrm>
            <a:off x="277840" y="2571752"/>
            <a:ext cx="322200" cy="63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611876" y="2975007"/>
            <a:ext cx="322200" cy="117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32175" y="134375"/>
            <a:ext cx="3876525" cy="475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 rotWithShape="1">
          <a:blip r:embed="rId4">
            <a:alphaModFix/>
          </a:blip>
          <a:srcRect b="13934" l="4878" r="60200" t="35761"/>
          <a:stretch/>
        </p:blipFill>
        <p:spPr>
          <a:xfrm>
            <a:off x="357537" y="1013400"/>
            <a:ext cx="882900" cy="407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 rotWithShape="1">
          <a:blip r:embed="rId4">
            <a:alphaModFix/>
          </a:blip>
          <a:srcRect b="0" l="38950" r="26127" t="31024"/>
          <a:stretch/>
        </p:blipFill>
        <p:spPr>
          <a:xfrm>
            <a:off x="305513" y="2521950"/>
            <a:ext cx="882900" cy="55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 rotWithShape="1">
          <a:blip r:embed="rId4">
            <a:alphaModFix/>
          </a:blip>
          <a:srcRect b="0" l="77566" r="9002" t="31024"/>
          <a:stretch/>
        </p:blipFill>
        <p:spPr>
          <a:xfrm>
            <a:off x="577163" y="4181875"/>
            <a:ext cx="339600" cy="55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6"/>
          <p:cNvGraphicFramePr/>
          <p:nvPr/>
        </p:nvGraphicFramePr>
        <p:xfrm>
          <a:off x="156150" y="163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{8BECFCFF-C1F7-4115-8D34-A312898EA900}</a:tableStyleId>
              </a:tblPr>
              <a:tblGrid>
                <a:gridCol w="1027125"/>
                <a:gridCol w="3799450"/>
              </a:tblGrid>
              <a:tr h="1586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CC0000"/>
                        </a:solidFill>
                        <a:latin typeface="Economica"/>
                        <a:ea typeface="Economica"/>
                        <a:cs typeface="Economica"/>
                        <a:sym typeface="Economic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800">
                          <a:solidFill>
                            <a:srgbClr val="CC0000"/>
                          </a:solidFill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Je vois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Je vois…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Une table - Un homme - Une chaise - Un homme qui tient (brandit) une chaise en l’air dans ses mains - Une lampe allumée avec un fil électrique branché - Une armoire - Des cadres accrochés au mur - Une ombre au mur - Un guéridon penché - un tapis - une bosse sur le tapis - quelque chose sous le tapis - c’est en noir et blanc (sépia)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212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800">
                          <a:solidFill>
                            <a:srgbClr val="CC0000"/>
                          </a:solidFill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Je pense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Je pense que…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la lampe va tomber - c’est le soir - l’homme va casser la chaise sur la chose sous le tapis - l’homme a peur  / l’homme est en colère ...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430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800">
                          <a:solidFill>
                            <a:srgbClr val="CC0000"/>
                          </a:solidFill>
                          <a:latin typeface="Economica"/>
                          <a:ea typeface="Economica"/>
                          <a:cs typeface="Economica"/>
                          <a:sym typeface="Economica"/>
                        </a:rPr>
                        <a:t>Je me demande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Je me demande…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fr"/>
                        <a:t>ce qu’il y a sous le tapis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fr"/>
                        <a:t>si l’homme a peur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fr"/>
                        <a:t>s’il est en colère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fr"/>
                        <a:t>s’il va écraser la chose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fr"/>
                        <a:t>si la lampe va tomber...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6" name="Google Shape;86;p16"/>
          <p:cNvSpPr/>
          <p:nvPr/>
        </p:nvSpPr>
        <p:spPr>
          <a:xfrm>
            <a:off x="692839" y="1404586"/>
            <a:ext cx="322200" cy="63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32175" y="134375"/>
            <a:ext cx="3876525" cy="475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 rotWithShape="1">
          <a:blip r:embed="rId4">
            <a:alphaModFix/>
          </a:blip>
          <a:srcRect b="13934" l="4878" r="60200" t="35761"/>
          <a:stretch/>
        </p:blipFill>
        <p:spPr>
          <a:xfrm>
            <a:off x="226500" y="996700"/>
            <a:ext cx="882900" cy="407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 rotWithShape="1">
          <a:blip r:embed="rId4">
            <a:alphaModFix/>
          </a:blip>
          <a:srcRect b="0" l="38950" r="26127" t="31024"/>
          <a:stretch/>
        </p:blipFill>
        <p:spPr>
          <a:xfrm>
            <a:off x="226500" y="2728512"/>
            <a:ext cx="882900" cy="55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 rotWithShape="1">
          <a:blip r:embed="rId4">
            <a:alphaModFix/>
          </a:blip>
          <a:srcRect b="0" l="77566" r="9002" t="31024"/>
          <a:stretch/>
        </p:blipFill>
        <p:spPr>
          <a:xfrm>
            <a:off x="395025" y="4147825"/>
            <a:ext cx="339600" cy="55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/>
          <p:nvPr/>
        </p:nvSpPr>
        <p:spPr>
          <a:xfrm>
            <a:off x="5828175" y="802250"/>
            <a:ext cx="3225300" cy="426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96" name="Google Shape;96;p17"/>
          <p:cNvSpPr/>
          <p:nvPr/>
        </p:nvSpPr>
        <p:spPr>
          <a:xfrm>
            <a:off x="622800" y="107500"/>
            <a:ext cx="8430600" cy="647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Aujourd’hui nous allons consolider </a:t>
            </a:r>
            <a:r>
              <a:rPr b="1" lang="fr"/>
              <a:t>notre maîtrise des mots</a:t>
            </a:r>
            <a:r>
              <a:rPr lang="fr"/>
              <a:t> que nous apprenons </a:t>
            </a:r>
            <a:r>
              <a:rPr b="1" lang="fr"/>
              <a:t>en les manipulant dans des phrases</a:t>
            </a:r>
            <a:r>
              <a:rPr lang="fr"/>
              <a:t>. </a:t>
            </a:r>
            <a:endParaRPr/>
          </a:p>
        </p:txBody>
      </p:sp>
      <p:pic>
        <p:nvPicPr>
          <p:cNvPr id="97" name="Google Shape;97;p17"/>
          <p:cNvPicPr preferRelativeResize="0"/>
          <p:nvPr/>
        </p:nvPicPr>
        <p:blipFill rotWithShape="1">
          <a:blip r:embed="rId3">
            <a:alphaModFix/>
          </a:blip>
          <a:srcRect b="25510" l="22327" r="17000" t="17431"/>
          <a:stretch/>
        </p:blipFill>
        <p:spPr>
          <a:xfrm>
            <a:off x="110400" y="190400"/>
            <a:ext cx="512401" cy="481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1431600" y="1736725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" sz="2000" u="none" cap="none" strike="noStrike"/>
              <a:t>chaise</a:t>
            </a:r>
            <a:endParaRPr b="1" i="0" sz="2000" u="none" cap="none" strike="noStrike"/>
          </a:p>
        </p:txBody>
      </p:sp>
      <p:sp>
        <p:nvSpPr>
          <p:cNvPr id="103" name="Google Shape;103;p18"/>
          <p:cNvSpPr txBox="1"/>
          <p:nvPr/>
        </p:nvSpPr>
        <p:spPr>
          <a:xfrm>
            <a:off x="3294425" y="1509663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" sz="2000" u="none" cap="none" strike="noStrike"/>
              <a:t>homme</a:t>
            </a:r>
            <a:endParaRPr b="1" i="0" sz="2000" u="none" cap="none" strike="noStrike"/>
          </a:p>
        </p:txBody>
      </p:sp>
      <p:sp>
        <p:nvSpPr>
          <p:cNvPr id="104" name="Google Shape;104;p18"/>
          <p:cNvSpPr txBox="1"/>
          <p:nvPr/>
        </p:nvSpPr>
        <p:spPr>
          <a:xfrm>
            <a:off x="4209625" y="1029325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fr" sz="2000"/>
              <a:t>moquette</a:t>
            </a:r>
            <a:endParaRPr b="1" i="0" sz="2000" u="none" cap="none" strike="noStrike"/>
          </a:p>
        </p:txBody>
      </p:sp>
      <p:sp>
        <p:nvSpPr>
          <p:cNvPr id="105" name="Google Shape;105;p18"/>
          <p:cNvSpPr txBox="1"/>
          <p:nvPr/>
        </p:nvSpPr>
        <p:spPr>
          <a:xfrm>
            <a:off x="565875" y="2761963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" sz="2000" u="none" cap="none" strike="noStrike"/>
              <a:t>chose</a:t>
            </a:r>
            <a:endParaRPr b="1" i="0" sz="2000" u="none" cap="none" strike="noStrike"/>
          </a:p>
        </p:txBody>
      </p:sp>
      <p:sp>
        <p:nvSpPr>
          <p:cNvPr id="106" name="Google Shape;106;p18"/>
          <p:cNvSpPr txBox="1"/>
          <p:nvPr/>
        </p:nvSpPr>
        <p:spPr>
          <a:xfrm>
            <a:off x="3769725" y="2358063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" sz="2000" u="none" cap="none" strike="noStrike"/>
              <a:t>objet</a:t>
            </a:r>
            <a:endParaRPr b="1" i="0" sz="2000" u="none" cap="none" strike="noStrike"/>
          </a:p>
        </p:txBody>
      </p:sp>
      <p:sp>
        <p:nvSpPr>
          <p:cNvPr id="107" name="Google Shape;107;p18"/>
          <p:cNvSpPr txBox="1"/>
          <p:nvPr/>
        </p:nvSpPr>
        <p:spPr>
          <a:xfrm>
            <a:off x="4865075" y="2154363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" sz="2000" u="none" cap="none" strike="noStrike"/>
              <a:t>lampe</a:t>
            </a:r>
            <a:endParaRPr b="1" i="0" sz="2000" u="none" cap="none" strike="noStrike"/>
          </a:p>
        </p:txBody>
      </p:sp>
      <p:sp>
        <p:nvSpPr>
          <p:cNvPr id="108" name="Google Shape;108;p18"/>
          <p:cNvSpPr txBox="1"/>
          <p:nvPr/>
        </p:nvSpPr>
        <p:spPr>
          <a:xfrm>
            <a:off x="1788125" y="3538438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" sz="2000" u="none" cap="none" strike="noStrike"/>
              <a:t>soulever</a:t>
            </a:r>
            <a:endParaRPr b="1" i="0" sz="2000" u="none" cap="none" strike="noStrike"/>
          </a:p>
        </p:txBody>
      </p:sp>
      <p:sp>
        <p:nvSpPr>
          <p:cNvPr id="109" name="Google Shape;109;p18"/>
          <p:cNvSpPr txBox="1"/>
          <p:nvPr/>
        </p:nvSpPr>
        <p:spPr>
          <a:xfrm>
            <a:off x="4209625" y="3206463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" sz="2000" u="none" cap="none" strike="noStrike"/>
              <a:t>étrange</a:t>
            </a:r>
            <a:endParaRPr b="1" i="0" sz="2000" u="none" cap="none" strike="noStrike"/>
          </a:p>
        </p:txBody>
      </p:sp>
      <p:sp>
        <p:nvSpPr>
          <p:cNvPr id="110" name="Google Shape;110;p18"/>
          <p:cNvSpPr txBox="1"/>
          <p:nvPr/>
        </p:nvSpPr>
        <p:spPr>
          <a:xfrm>
            <a:off x="651225" y="4245838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" sz="2000" u="none" cap="none" strike="noStrike"/>
              <a:t>frapper</a:t>
            </a:r>
            <a:endParaRPr b="1" i="0" sz="2000" u="none" cap="none" strike="noStrike"/>
          </a:p>
        </p:txBody>
      </p:sp>
      <p:sp>
        <p:nvSpPr>
          <p:cNvPr id="111" name="Google Shape;111;p18"/>
          <p:cNvSpPr txBox="1"/>
          <p:nvPr/>
        </p:nvSpPr>
        <p:spPr>
          <a:xfrm>
            <a:off x="4065425" y="4054863"/>
            <a:ext cx="22287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fr" sz="2000" u="none" cap="none" strike="noStrike"/>
              <a:t>attaquer</a:t>
            </a:r>
            <a:endParaRPr b="1" i="0" sz="2000" u="none" cap="none" strike="noStrike"/>
          </a:p>
        </p:txBody>
      </p:sp>
      <p:sp>
        <p:nvSpPr>
          <p:cNvPr id="112" name="Google Shape;112;p18"/>
          <p:cNvSpPr txBox="1"/>
          <p:nvPr/>
        </p:nvSpPr>
        <p:spPr>
          <a:xfrm>
            <a:off x="2559125" y="4436088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fr" sz="2000"/>
              <a:t>peur</a:t>
            </a:r>
            <a:endParaRPr b="1" i="0" sz="2000" u="none" cap="none" strike="noStrike"/>
          </a:p>
        </p:txBody>
      </p:sp>
      <p:sp>
        <p:nvSpPr>
          <p:cNvPr id="113" name="Google Shape;113;p18"/>
          <p:cNvSpPr txBox="1"/>
          <p:nvPr/>
        </p:nvSpPr>
        <p:spPr>
          <a:xfrm>
            <a:off x="281825" y="1278088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fr" sz="2000"/>
              <a:t>colère</a:t>
            </a:r>
            <a:endParaRPr b="1" i="0" sz="2000" u="none" cap="none" strike="noStrike"/>
          </a:p>
        </p:txBody>
      </p:sp>
      <p:sp>
        <p:nvSpPr>
          <p:cNvPr id="114" name="Google Shape;114;p18"/>
          <p:cNvSpPr txBox="1"/>
          <p:nvPr/>
        </p:nvSpPr>
        <p:spPr>
          <a:xfrm>
            <a:off x="1928375" y="2524050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fr" sz="2000"/>
              <a:t>sombre</a:t>
            </a:r>
            <a:endParaRPr b="1" i="0" sz="2000" u="none" cap="none" strike="noStrike"/>
          </a:p>
        </p:txBody>
      </p:sp>
      <p:sp>
        <p:nvSpPr>
          <p:cNvPr id="115" name="Google Shape;115;p18"/>
          <p:cNvSpPr txBox="1"/>
          <p:nvPr/>
        </p:nvSpPr>
        <p:spPr>
          <a:xfrm>
            <a:off x="1788125" y="892250"/>
            <a:ext cx="15063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fr" sz="2000"/>
              <a:t>guéridon</a:t>
            </a:r>
            <a:endParaRPr b="1" i="0" sz="2000" u="none" cap="none" strike="noStrike"/>
          </a:p>
        </p:txBody>
      </p:sp>
      <p:sp>
        <p:nvSpPr>
          <p:cNvPr id="116" name="Google Shape;116;p18"/>
          <p:cNvSpPr/>
          <p:nvPr/>
        </p:nvSpPr>
        <p:spPr>
          <a:xfrm>
            <a:off x="5828175" y="802250"/>
            <a:ext cx="3225300" cy="4262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17" name="Google Shape;117;p18"/>
          <p:cNvSpPr/>
          <p:nvPr/>
        </p:nvSpPr>
        <p:spPr>
          <a:xfrm>
            <a:off x="622800" y="107500"/>
            <a:ext cx="8430600" cy="647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Aujourd’hui nous allons consolider </a:t>
            </a:r>
            <a:r>
              <a:rPr b="1" lang="fr"/>
              <a:t>notre maîtrise des mots</a:t>
            </a:r>
            <a:r>
              <a:rPr lang="fr"/>
              <a:t> que nous apprenons </a:t>
            </a:r>
            <a:r>
              <a:rPr b="1" lang="fr"/>
              <a:t>en les manipulant dans des phrases</a:t>
            </a:r>
            <a:r>
              <a:rPr lang="fr"/>
              <a:t>. </a:t>
            </a:r>
            <a:endParaRPr/>
          </a:p>
        </p:txBody>
      </p:sp>
      <p:pic>
        <p:nvPicPr>
          <p:cNvPr id="118" name="Google Shape;118;p18"/>
          <p:cNvPicPr preferRelativeResize="0"/>
          <p:nvPr/>
        </p:nvPicPr>
        <p:blipFill rotWithShape="1">
          <a:blip r:embed="rId3">
            <a:alphaModFix/>
          </a:blip>
          <a:srcRect b="25510" l="22327" r="17000" t="17431"/>
          <a:stretch/>
        </p:blipFill>
        <p:spPr>
          <a:xfrm>
            <a:off x="110400" y="190400"/>
            <a:ext cx="512401" cy="481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/>
          <p:nvPr/>
        </p:nvSpPr>
        <p:spPr>
          <a:xfrm>
            <a:off x="622800" y="107500"/>
            <a:ext cx="8294700" cy="647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Aujourd’hui nous allons apprendre </a:t>
            </a:r>
            <a:r>
              <a:rPr b="1" lang="fr"/>
              <a:t>à décrire et analyser une image</a:t>
            </a:r>
            <a:r>
              <a:rPr lang="fr"/>
              <a:t> en utilisant des </a:t>
            </a:r>
            <a:r>
              <a:rPr b="1" lang="fr"/>
              <a:t>mots qui organisent les phrases entre-elles</a:t>
            </a:r>
            <a:r>
              <a:rPr lang="fr"/>
              <a:t>. Nous allons aussi apprendre à </a:t>
            </a:r>
            <a:r>
              <a:rPr b="1" lang="fr"/>
              <a:t>réutiliser des </a:t>
            </a:r>
            <a:r>
              <a:rPr b="1" lang="fr"/>
              <a:t>mots connus</a:t>
            </a:r>
            <a:r>
              <a:rPr lang="fr"/>
              <a:t>.</a:t>
            </a:r>
            <a:endParaRPr/>
          </a:p>
        </p:txBody>
      </p:sp>
      <p:pic>
        <p:nvPicPr>
          <p:cNvPr id="124" name="Google Shape;12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09350" y="972375"/>
            <a:ext cx="3202625" cy="398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/>
          <p:cNvPicPr preferRelativeResize="0"/>
          <p:nvPr/>
        </p:nvPicPr>
        <p:blipFill rotWithShape="1">
          <a:blip r:embed="rId4">
            <a:alphaModFix/>
          </a:blip>
          <a:srcRect b="25510" l="22327" r="17000" t="17431"/>
          <a:stretch/>
        </p:blipFill>
        <p:spPr>
          <a:xfrm>
            <a:off x="110400" y="190400"/>
            <a:ext cx="512401" cy="4818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6" name="Google Shape;126;p19"/>
          <p:cNvGraphicFramePr/>
          <p:nvPr/>
        </p:nvGraphicFramePr>
        <p:xfrm>
          <a:off x="110400" y="2173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{C24BEE20-A80E-4D91-ADDB-6DF1F723453F}</a:tableStyleId>
              </a:tblPr>
              <a:tblGrid>
                <a:gridCol w="1809525"/>
              </a:tblGrid>
              <a:tr h="579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Pour commencer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404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D’abord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404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Tout d’abord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404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Dès que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79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 premier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" name="Google Shape;127;p19"/>
          <p:cNvGraphicFramePr/>
          <p:nvPr/>
        </p:nvGraphicFramePr>
        <p:xfrm>
          <a:off x="3776300" y="2173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{C24BEE20-A80E-4D91-ADDB-6DF1F723453F}</a:tableStyleId>
              </a:tblPr>
              <a:tblGrid>
                <a:gridCol w="1696125"/>
              </a:tblGrid>
              <a:tr h="55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Enfin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55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Pour finir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55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 dernier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55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Pour conclure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5561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Alors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8" name="Google Shape;128;p19"/>
          <p:cNvGraphicFramePr/>
          <p:nvPr/>
        </p:nvGraphicFramePr>
        <p:xfrm>
          <a:off x="2077300" y="2173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{C24BEE20-A80E-4D91-ADDB-6DF1F723453F}</a:tableStyleId>
              </a:tblPr>
              <a:tblGrid>
                <a:gridCol w="1541625"/>
              </a:tblGrid>
              <a:tr h="5638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Ensuite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525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Puis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5638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 second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5638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Après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5638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Et 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</a:tbl>
          </a:graphicData>
        </a:graphic>
      </p:graphicFrame>
      <p:sp>
        <p:nvSpPr>
          <p:cNvPr id="129" name="Google Shape;129;p19"/>
          <p:cNvSpPr/>
          <p:nvPr/>
        </p:nvSpPr>
        <p:spPr>
          <a:xfrm>
            <a:off x="158425" y="871400"/>
            <a:ext cx="5262300" cy="1137300"/>
          </a:xfrm>
          <a:prstGeom prst="wedgeRoundRectCallout">
            <a:avLst>
              <a:gd fmla="val -15161" name="adj1"/>
              <a:gd fmla="val 61945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800">
                <a:solidFill>
                  <a:schemeClr val="dk1"/>
                </a:solidFill>
              </a:rPr>
              <a:t>Nous allons construire chacun 3 phrases qui décrivent ou expliquent l’image que nous avons déjà étudiée. Nous devons utiliser 1 connecteur de chaque colonne pour chaque phrase.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86500" y="569850"/>
            <a:ext cx="3225475" cy="407558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5" name="Google Shape;135;p20"/>
          <p:cNvGraphicFramePr/>
          <p:nvPr/>
        </p:nvGraphicFramePr>
        <p:xfrm>
          <a:off x="158025" y="257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{C24BEE20-A80E-4D91-ADDB-6DF1F723453F}</a:tableStyleId>
              </a:tblPr>
              <a:tblGrid>
                <a:gridCol w="1809525"/>
              </a:tblGrid>
              <a:tr h="4659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Pour commencer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54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D’abord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54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Tout d’abord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54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Dès que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4659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 premier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6" name="Google Shape;136;p20"/>
          <p:cNvGraphicFramePr/>
          <p:nvPr/>
        </p:nvGraphicFramePr>
        <p:xfrm>
          <a:off x="3823925" y="2580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{C24BEE20-A80E-4D91-ADDB-6DF1F723453F}</a:tableStyleId>
              </a:tblPr>
              <a:tblGrid>
                <a:gridCol w="1696125"/>
              </a:tblGrid>
              <a:tr h="444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Enfin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444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Pour finir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444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 dernier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444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Pour conclure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  <a:tr h="444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Alors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5E0B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7" name="Google Shape;137;p20"/>
          <p:cNvGraphicFramePr/>
          <p:nvPr/>
        </p:nvGraphicFramePr>
        <p:xfrm>
          <a:off x="2124925" y="2580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{C24BEE20-A80E-4D91-ADDB-6DF1F723453F}</a:tableStyleId>
              </a:tblPr>
              <a:tblGrid>
                <a:gridCol w="1541625"/>
              </a:tblGrid>
              <a:tr h="451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Ensuite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420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Puis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451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En second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451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Après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  <a:tr h="451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 sz="1600"/>
                        <a:t>Et </a:t>
                      </a:r>
                      <a:endParaRPr b="1" sz="1600"/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8" name="Google Shape;138;p20"/>
          <p:cNvGraphicFramePr/>
          <p:nvPr/>
        </p:nvGraphicFramePr>
        <p:xfrm>
          <a:off x="148950" y="333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{8BECFCFF-C1F7-4115-8D34-A312898EA900}</a:tableStyleId>
              </a:tblPr>
              <a:tblGrid>
                <a:gridCol w="5380175"/>
              </a:tblGrid>
              <a:tr h="1272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</a:tr>
              <a:tr h="795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91700" y="1586200"/>
            <a:ext cx="2672050" cy="33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2209062" y="1228113"/>
            <a:ext cx="1373875" cy="4719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5" name="Google Shape;145;p21"/>
          <p:cNvSpPr/>
          <p:nvPr/>
        </p:nvSpPr>
        <p:spPr>
          <a:xfrm>
            <a:off x="622800" y="107500"/>
            <a:ext cx="8294700" cy="647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Aujourd’hui nous allons apprendre </a:t>
            </a:r>
            <a:r>
              <a:rPr b="1" lang="fr"/>
              <a:t>à débattre ensemble </a:t>
            </a:r>
            <a:r>
              <a:rPr lang="fr"/>
              <a:t>sur la proposition (titre et phrase) de l’auteur sur l’illustration que nous avons étudiée.</a:t>
            </a:r>
            <a:endParaRPr/>
          </a:p>
        </p:txBody>
      </p:sp>
      <p:pic>
        <p:nvPicPr>
          <p:cNvPr id="146" name="Google Shape;146;p21"/>
          <p:cNvPicPr preferRelativeResize="0"/>
          <p:nvPr/>
        </p:nvPicPr>
        <p:blipFill rotWithShape="1">
          <a:blip r:embed="rId5">
            <a:alphaModFix/>
          </a:blip>
          <a:srcRect b="25510" l="22327" r="17000" t="17431"/>
          <a:stretch/>
        </p:blipFill>
        <p:spPr>
          <a:xfrm>
            <a:off x="110400" y="190400"/>
            <a:ext cx="512401" cy="481897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1"/>
          <p:cNvSpPr/>
          <p:nvPr/>
        </p:nvSpPr>
        <p:spPr>
          <a:xfrm>
            <a:off x="622800" y="846850"/>
            <a:ext cx="8294700" cy="647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Puis</a:t>
            </a:r>
            <a:r>
              <a:rPr lang="fr"/>
              <a:t> nous allons i</a:t>
            </a:r>
            <a:r>
              <a:rPr b="1" lang="fr"/>
              <a:t>maginer et inventer la suite du texte</a:t>
            </a:r>
            <a:r>
              <a:rPr lang="fr"/>
              <a:t> à partir de cette phrase proposée par l’auteur. Nous travaillerons d’abord à l’oral, puis ensuite à l’écrit.</a:t>
            </a:r>
            <a:endParaRPr/>
          </a:p>
        </p:txBody>
      </p:sp>
      <p:pic>
        <p:nvPicPr>
          <p:cNvPr id="148" name="Google Shape;148;p21"/>
          <p:cNvPicPr preferRelativeResize="0"/>
          <p:nvPr/>
        </p:nvPicPr>
        <p:blipFill rotWithShape="1">
          <a:blip r:embed="rId5">
            <a:alphaModFix/>
          </a:blip>
          <a:srcRect b="25510" l="22327" r="17000" t="17431"/>
          <a:stretch/>
        </p:blipFill>
        <p:spPr>
          <a:xfrm>
            <a:off x="110400" y="929750"/>
            <a:ext cx="512401" cy="481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