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B Garamond"/>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jE2UfdzLif6BBJTRmDGC6ZrQG8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BGaramond-italic.fntdata"/><Relationship Id="rId6" Type="http://schemas.openxmlformats.org/officeDocument/2006/relationships/slide" Target="slides/slide1.xml"/><Relationship Id="rId18" Type="http://schemas.openxmlformats.org/officeDocument/2006/relationships/font" Target="fonts/EBGaramon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rochambeau.org/loral/lora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rive.google.com/file/d/1_HhEmgOt9vovuUc5OM2iDDDwdqoEXpt_/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s://youtu.be/yNsOjIZJPP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youtu.be/-9AWNl-A-34" TargetMode="External"/><Relationship Id="rId4" Type="http://schemas.openxmlformats.org/officeDocument/2006/relationships/hyperlink" Target="https://thinkingpathwayz.weebly.com/think_talk_open_exchang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pz.harvard.edu/thinking-routines"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VD6J1JZQTNAjy9BfnBtjQ1UdS3G3mB90xkoDkPxw2uQ/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234700" y="415800"/>
            <a:ext cx="8520600" cy="3480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 sz="4800"/>
              <a:t>Routines projet zéro</a:t>
            </a:r>
            <a:endParaRPr sz="4800"/>
          </a:p>
          <a:p>
            <a:pPr indent="0" lvl="0" marL="0" rtl="0" algn="ctr">
              <a:lnSpc>
                <a:spcPct val="100000"/>
              </a:lnSpc>
              <a:spcBef>
                <a:spcPts val="0"/>
              </a:spcBef>
              <a:spcAft>
                <a:spcPts val="0"/>
              </a:spcAft>
              <a:buSzPts val="5200"/>
              <a:buNone/>
            </a:pPr>
            <a:r>
              <a:rPr lang="fr" sz="3100"/>
              <a:t>Et</a:t>
            </a:r>
            <a:r>
              <a:rPr lang="fr" sz="4800"/>
              <a:t> </a:t>
            </a:r>
            <a:endParaRPr sz="4800"/>
          </a:p>
          <a:p>
            <a:pPr indent="0" lvl="0" marL="0" rtl="0" algn="l">
              <a:lnSpc>
                <a:spcPct val="100000"/>
              </a:lnSpc>
              <a:spcBef>
                <a:spcPts val="0"/>
              </a:spcBef>
              <a:spcAft>
                <a:spcPts val="0"/>
              </a:spcAft>
              <a:buSzPts val="5200"/>
              <a:buNone/>
            </a:pPr>
            <a:r>
              <a:rPr lang="fr" sz="4800"/>
              <a:t>Oral synchrone / asynchrone</a:t>
            </a:r>
            <a:endParaRPr sz="4800"/>
          </a:p>
          <a:p>
            <a:pPr indent="0" lvl="0" marL="0" rtl="0" algn="l">
              <a:lnSpc>
                <a:spcPct val="100000"/>
              </a:lnSpc>
              <a:spcBef>
                <a:spcPts val="0"/>
              </a:spcBef>
              <a:spcAft>
                <a:spcPts val="0"/>
              </a:spcAft>
              <a:buSzPts val="5200"/>
              <a:buNone/>
            </a:pPr>
            <a:r>
              <a:t/>
            </a:r>
            <a:endParaRPr sz="1600"/>
          </a:p>
          <a:p>
            <a:pPr indent="0" lvl="0" marL="0" rtl="0" algn="l">
              <a:lnSpc>
                <a:spcPct val="100000"/>
              </a:lnSpc>
              <a:spcBef>
                <a:spcPts val="0"/>
              </a:spcBef>
              <a:spcAft>
                <a:spcPts val="0"/>
              </a:spcAft>
              <a:buSzPts val="5200"/>
              <a:buNone/>
            </a:pPr>
            <a:r>
              <a:rPr lang="fr" sz="3300" u="sng">
                <a:solidFill>
                  <a:schemeClr val="hlink"/>
                </a:solidFill>
                <a:hlinkClick r:id="rId3"/>
              </a:rPr>
              <a:t>L’oral</a:t>
            </a:r>
            <a:endParaRPr sz="3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7" name="Shape 107"/>
        <p:cNvGrpSpPr/>
        <p:nvPr/>
      </p:nvGrpSpPr>
      <p:grpSpPr>
        <a:xfrm>
          <a:off x="0" y="0"/>
          <a:ext cx="0" cy="0"/>
          <a:chOff x="0" y="0"/>
          <a:chExt cx="0" cy="0"/>
        </a:xfrm>
      </p:grpSpPr>
      <p:sp>
        <p:nvSpPr>
          <p:cNvPr id="108" name="Google Shape;108;p10"/>
          <p:cNvSpPr txBox="1"/>
          <p:nvPr>
            <p:ph idx="1" type="body"/>
          </p:nvPr>
        </p:nvSpPr>
        <p:spPr>
          <a:xfrm>
            <a:off x="311700" y="444550"/>
            <a:ext cx="8520600" cy="412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a:t>Individual synchronous oral (teacher recording) </a:t>
            </a:r>
            <a:endParaRPr b="1"/>
          </a:p>
          <a:p>
            <a:pPr indent="0" lvl="0" marL="0" rtl="0" algn="l">
              <a:lnSpc>
                <a:spcPct val="115000"/>
              </a:lnSpc>
              <a:spcBef>
                <a:spcPts val="1600"/>
              </a:spcBef>
              <a:spcAft>
                <a:spcPts val="0"/>
              </a:spcAft>
              <a:buClr>
                <a:schemeClr val="dk1"/>
              </a:buClr>
              <a:buSzPts val="1100"/>
              <a:buFont typeface="Arial"/>
              <a:buNone/>
            </a:pPr>
            <a:r>
              <a:rPr lang="fr"/>
              <a:t>Reading aloud, Fluency Reading, Oral summary by the student,</a:t>
            </a:r>
            <a:endParaRPr/>
          </a:p>
          <a:p>
            <a:pPr indent="0" lvl="0" marL="0" rtl="0" algn="l">
              <a:lnSpc>
                <a:spcPct val="115000"/>
              </a:lnSpc>
              <a:spcBef>
                <a:spcPts val="1600"/>
              </a:spcBef>
              <a:spcAft>
                <a:spcPts val="0"/>
              </a:spcAft>
              <a:buClr>
                <a:schemeClr val="dk1"/>
              </a:buClr>
              <a:buSzPts val="1100"/>
              <a:buFont typeface="Arial"/>
              <a:buNone/>
            </a:pPr>
            <a:r>
              <a:rPr lang="fr"/>
              <a:t>Individual presentations (can also be collaborative in a second phase),</a:t>
            </a:r>
            <a:endParaRPr/>
          </a:p>
          <a:p>
            <a:pPr indent="0" lvl="0" marL="0" rtl="0" algn="l">
              <a:lnSpc>
                <a:spcPct val="115000"/>
              </a:lnSpc>
              <a:spcBef>
                <a:spcPts val="1600"/>
              </a:spcBef>
              <a:spcAft>
                <a:spcPts val="0"/>
              </a:spcAft>
              <a:buClr>
                <a:schemeClr val="dk1"/>
              </a:buClr>
              <a:buSzPts val="1100"/>
              <a:buFont typeface="Arial"/>
              <a:buNone/>
            </a:pPr>
            <a:r>
              <a:rPr lang="fr"/>
              <a:t>Explain a rule in your own words,</a:t>
            </a:r>
            <a:endParaRPr/>
          </a:p>
          <a:p>
            <a:pPr indent="0" lvl="0" marL="0" rtl="0" algn="l">
              <a:lnSpc>
                <a:spcPct val="115000"/>
              </a:lnSpc>
              <a:spcBef>
                <a:spcPts val="1600"/>
              </a:spcBef>
              <a:spcAft>
                <a:spcPts val="0"/>
              </a:spcAft>
              <a:buClr>
                <a:schemeClr val="dk1"/>
              </a:buClr>
              <a:buSzPts val="1100"/>
              <a:buFont typeface="Arial"/>
              <a:buNone/>
            </a:pPr>
            <a:r>
              <a:rPr lang="fr"/>
              <a:t>Present a selected favorite passage from a book and explain your choice, or present a character whose characteristics are imagined or whose elements discovered in a text are repeated,</a:t>
            </a:r>
            <a:endParaRPr/>
          </a:p>
          <a:p>
            <a:pPr indent="0" lvl="0" marL="0" rtl="0" algn="l">
              <a:lnSpc>
                <a:spcPct val="115000"/>
              </a:lnSpc>
              <a:spcBef>
                <a:spcPts val="1600"/>
              </a:spcBef>
              <a:spcAft>
                <a:spcPts val="0"/>
              </a:spcAft>
              <a:buClr>
                <a:schemeClr val="dk1"/>
              </a:buClr>
              <a:buSzPts val="1100"/>
              <a:buFont typeface="Arial"/>
              <a:buNone/>
            </a:pPr>
            <a:r>
              <a:rPr lang="fr"/>
              <a:t>Recite a memorized text or brief statement,</a:t>
            </a:r>
            <a:endParaRPr/>
          </a:p>
          <a:p>
            <a:pPr indent="0" lvl="0" marL="0" rtl="0" algn="l">
              <a:lnSpc>
                <a:spcPct val="115000"/>
              </a:lnSpc>
              <a:spcBef>
                <a:spcPts val="1600"/>
              </a:spcBef>
              <a:spcAft>
                <a:spcPts val="0"/>
              </a:spcAft>
              <a:buClr>
                <a:schemeClr val="dk1"/>
              </a:buClr>
              <a:buSzPts val="1100"/>
              <a:buFont typeface="Arial"/>
              <a:buNone/>
            </a:pPr>
            <a:r>
              <a:rPr b="1" lang="fr"/>
              <a:t>Collective / collaborative:</a:t>
            </a:r>
            <a:r>
              <a:rPr lang="fr"/>
              <a:t> Summary of a literary text, a course, in trinomial binomial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2" name="Shape 112"/>
        <p:cNvGrpSpPr/>
        <p:nvPr/>
      </p:nvGrpSpPr>
      <p:grpSpPr>
        <a:xfrm>
          <a:off x="0" y="0"/>
          <a:ext cx="0" cy="0"/>
          <a:chOff x="0" y="0"/>
          <a:chExt cx="0" cy="0"/>
        </a:xfrm>
      </p:grpSpPr>
      <p:sp>
        <p:nvSpPr>
          <p:cNvPr id="113" name="Google Shape;11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
              <a:t>                    ODC  et  Cercles de littérature</a:t>
            </a:r>
            <a:endParaRPr/>
          </a:p>
        </p:txBody>
      </p:sp>
      <p:sp>
        <p:nvSpPr>
          <p:cNvPr id="114" name="Google Shape;114;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900">
                <a:solidFill>
                  <a:schemeClr val="dk1"/>
                </a:solidFill>
                <a:latin typeface="EB Garamond"/>
                <a:ea typeface="EB Garamond"/>
                <a:cs typeface="EB Garamond"/>
                <a:sym typeface="EB Garamond"/>
              </a:rPr>
              <a:t>Observation. Description. Comparaison État des lieux des connaissances concernant un texte littéraire</a:t>
            </a:r>
            <a:endParaRPr b="1" sz="19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fr" sz="1900">
                <a:solidFill>
                  <a:schemeClr val="dk1"/>
                </a:solidFill>
                <a:latin typeface="EB Garamond"/>
                <a:ea typeface="EB Garamond"/>
                <a:cs typeface="EB Garamond"/>
                <a:sym typeface="EB Garamond"/>
              </a:rPr>
              <a:t> </a:t>
            </a:r>
            <a:endParaRPr b="1" sz="19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fr" sz="1900">
                <a:solidFill>
                  <a:schemeClr val="dk1"/>
                </a:solidFill>
                <a:latin typeface="EB Garamond"/>
                <a:ea typeface="EB Garamond"/>
                <a:cs typeface="EB Garamond"/>
                <a:sym typeface="EB Garamond"/>
              </a:rPr>
              <a:t>Consignes pour les élèves: </a:t>
            </a:r>
            <a:endParaRPr b="1" sz="19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fr" sz="1900">
                <a:solidFill>
                  <a:schemeClr val="dk1"/>
                </a:solidFill>
                <a:latin typeface="EB Garamond"/>
                <a:ea typeface="EB Garamond"/>
                <a:cs typeface="EB Garamond"/>
                <a:sym typeface="EB Garamond"/>
              </a:rPr>
              <a:t>En groupe, faites la liste de tous les événements que vous avez découvert à ce stade de votre lecture. Faites part aux autres groupes, à l’oral, de toutes les idées, faits, retenus par votre groupe. Ecoutez et comparez ensuite avec les connaissances des autres groupes.</a:t>
            </a:r>
            <a:endParaRPr sz="19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SzPts val="1800"/>
              <a:buNone/>
            </a:pPr>
            <a:r>
              <a:t/>
            </a:r>
            <a:endParaRPr sz="19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fr" sz="1900" u="sng">
                <a:solidFill>
                  <a:schemeClr val="hlink"/>
                </a:solidFill>
                <a:latin typeface="EB Garamond"/>
                <a:ea typeface="EB Garamond"/>
                <a:cs typeface="EB Garamond"/>
                <a:sym typeface="EB Garamond"/>
                <a:hlinkClick r:id="rId3"/>
              </a:rPr>
              <a:t>Cercles littéraires</a:t>
            </a:r>
            <a:endParaRPr b="1" sz="1900">
              <a:solidFill>
                <a:schemeClr val="dk1"/>
              </a:solidFill>
              <a:latin typeface="EB Garamond"/>
              <a:ea typeface="EB Garamond"/>
              <a:cs typeface="EB Garamond"/>
              <a:sym typeface="EB Garamond"/>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idx="1" type="subTitle"/>
          </p:nvPr>
        </p:nvSpPr>
        <p:spPr>
          <a:xfrm>
            <a:off x="311700" y="446600"/>
            <a:ext cx="8520600" cy="400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fr"/>
              <a:t> Discovering routines for distance learning</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2800"/>
              <a:buNone/>
            </a:pPr>
            <a:r>
              <a:rPr lang="fr"/>
              <a:t>Share our experiences </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fr"/>
              <a:t>and </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Clr>
                <a:schemeClr val="dk1"/>
              </a:buClr>
              <a:buSzPts val="1100"/>
              <a:buFont typeface="Arial"/>
              <a:buNone/>
            </a:pPr>
            <a:r>
              <a:rPr lang="fr"/>
              <a:t>mutualize our ideas </a:t>
            </a:r>
            <a:endParaRPr/>
          </a:p>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ctrTitle"/>
          </p:nvPr>
        </p:nvSpPr>
        <p:spPr>
          <a:xfrm>
            <a:off x="311700" y="744575"/>
            <a:ext cx="8520600" cy="138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 sz="4300"/>
              <a:t>Presentation of the English teachers</a:t>
            </a:r>
            <a:endParaRPr sz="4300"/>
          </a:p>
        </p:txBody>
      </p:sp>
      <p:pic>
        <p:nvPicPr>
          <p:cNvPr id="65" name="Google Shape;65;p3"/>
          <p:cNvPicPr preferRelativeResize="0"/>
          <p:nvPr/>
        </p:nvPicPr>
        <p:blipFill rotWithShape="1">
          <a:blip r:embed="rId3">
            <a:alphaModFix/>
          </a:blip>
          <a:srcRect b="0" l="0" r="0" t="0"/>
          <a:stretch/>
        </p:blipFill>
        <p:spPr>
          <a:xfrm>
            <a:off x="152400" y="1478374"/>
            <a:ext cx="2651650" cy="3512725"/>
          </a:xfrm>
          <a:prstGeom prst="rect">
            <a:avLst/>
          </a:prstGeom>
          <a:noFill/>
          <a:ln>
            <a:noFill/>
          </a:ln>
        </p:spPr>
      </p:pic>
      <p:pic>
        <p:nvPicPr>
          <p:cNvPr id="66" name="Google Shape;66;p3"/>
          <p:cNvPicPr preferRelativeResize="0"/>
          <p:nvPr/>
        </p:nvPicPr>
        <p:blipFill rotWithShape="1">
          <a:blip r:embed="rId4">
            <a:alphaModFix/>
          </a:blip>
          <a:srcRect b="0" l="0" r="0" t="0"/>
          <a:stretch/>
        </p:blipFill>
        <p:spPr>
          <a:xfrm>
            <a:off x="5977045" y="1527550"/>
            <a:ext cx="2565654" cy="3414375"/>
          </a:xfrm>
          <a:prstGeom prst="rect">
            <a:avLst/>
          </a:prstGeom>
          <a:noFill/>
          <a:ln>
            <a:noFill/>
          </a:ln>
        </p:spPr>
      </p:pic>
      <p:sp>
        <p:nvSpPr>
          <p:cNvPr id="67" name="Google Shape;67;p3"/>
          <p:cNvSpPr txBox="1"/>
          <p:nvPr/>
        </p:nvSpPr>
        <p:spPr>
          <a:xfrm>
            <a:off x="3693775" y="2842550"/>
            <a:ext cx="157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u="sng">
                <a:solidFill>
                  <a:schemeClr val="hlink"/>
                </a:solidFill>
                <a:hlinkClick r:id="rId5"/>
              </a:rPr>
              <a:t>Vidéo</a:t>
            </a:r>
            <a:endParaRPr b="1" sz="18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
              <a:t>Think pair Share   </a:t>
            </a:r>
            <a:r>
              <a:rPr lang="fr" sz="2300" u="sng">
                <a:solidFill>
                  <a:srgbClr val="1155CC"/>
                </a:solidFill>
                <a:hlinkClick r:id="rId3">
                  <a:extLst>
                    <a:ext uri="{A12FA001-AC4F-418D-AE19-62706E023703}">
                      <ahyp:hlinkClr val="tx"/>
                    </a:ext>
                  </a:extLst>
                </a:hlinkClick>
              </a:rPr>
              <a:t>Video</a:t>
            </a:r>
            <a:r>
              <a:rPr lang="fr" sz="2300"/>
              <a:t> </a:t>
            </a:r>
            <a:r>
              <a:rPr lang="fr" sz="2300" u="sng">
                <a:solidFill>
                  <a:srgbClr val="1155CC"/>
                </a:solidFill>
                <a:hlinkClick r:id="rId4">
                  <a:extLst>
                    <a:ext uri="{A12FA001-AC4F-418D-AE19-62706E023703}">
                      <ahyp:hlinkClr val="tx"/>
                    </a:ext>
                  </a:extLst>
                </a:hlinkClick>
              </a:rPr>
              <a:t>doc</a:t>
            </a:r>
            <a:endParaRPr sz="4000"/>
          </a:p>
        </p:txBody>
      </p:sp>
      <p:sp>
        <p:nvSpPr>
          <p:cNvPr id="73" name="Google Shape;73;p4"/>
          <p:cNvSpPr txBox="1"/>
          <p:nvPr>
            <p:ph idx="1" type="body"/>
          </p:nvPr>
        </p:nvSpPr>
        <p:spPr>
          <a:xfrm>
            <a:off x="311700" y="1152475"/>
            <a:ext cx="8520600" cy="385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fr" sz="1600">
                <a:solidFill>
                  <a:schemeClr val="dk1"/>
                </a:solidFill>
                <a:latin typeface="Times New Roman"/>
                <a:ea typeface="Times New Roman"/>
                <a:cs typeface="Times New Roman"/>
                <a:sym typeface="Times New Roman"/>
              </a:rPr>
              <a:t>Objectif: Cette routine encourage les élèves à réfléchir  à un problème,  une question,  un sujet, puis à articuler leurs pensées. Parce que la routine encourage les élèves à écouter et à partager des idées, elle les encourage à envisager de multiples perspectives.</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800"/>
              <a:buNone/>
            </a:pPr>
            <a:r>
              <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800"/>
              <a:buNone/>
            </a:pPr>
            <a:r>
              <a:rPr lang="fr" sz="1600">
                <a:solidFill>
                  <a:schemeClr val="dk1"/>
                </a:solidFill>
                <a:latin typeface="Times New Roman"/>
                <a:ea typeface="Times New Roman"/>
                <a:cs typeface="Times New Roman"/>
                <a:sym typeface="Times New Roman"/>
              </a:rPr>
              <a:t>Application: Cette routine peut être utilisée à tout moment dans une salle de classe, par exemple à l'approche d'une solution à un problème de mathématiques, avant une expérience scientifique, ou après la lecture d'un passage ou d'un chapitre d'un livre. </a:t>
            </a:r>
            <a:r>
              <a:rPr b="1" lang="fr" sz="1600">
                <a:solidFill>
                  <a:schemeClr val="dk1"/>
                </a:solidFill>
                <a:latin typeface="Times New Roman"/>
                <a:ea typeface="Times New Roman"/>
                <a:cs typeface="Times New Roman"/>
                <a:sym typeface="Times New Roman"/>
              </a:rPr>
              <a:t>Les élèves sont encouragés à prendre un moment pour réfléchir sur une question particulière, puis à se tourner vers un voisin et à partager leurs idées. Puis ils partagent leur réflexion avec l’ensemble de la classe.</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800"/>
              <a:buNone/>
            </a:pPr>
            <a:r>
              <a:rPr lang="fr" sz="1600">
                <a:solidFill>
                  <a:schemeClr val="dk1"/>
                </a:solidFill>
                <a:latin typeface="Times New Roman"/>
                <a:ea typeface="Times New Roman"/>
                <a:cs typeface="Times New Roman"/>
                <a:sym typeface="Times New Roman"/>
              </a:rPr>
              <a:t>Les enseignants peuvent utiliser la fonction de salle de réunion disponible dans de nombreux formats de vidéoconférence, tel que </a:t>
            </a:r>
            <a:r>
              <a:rPr lang="fr" sz="1600">
                <a:solidFill>
                  <a:srgbClr val="0000FF"/>
                </a:solidFill>
                <a:latin typeface="Times New Roman"/>
                <a:ea typeface="Times New Roman"/>
                <a:cs typeface="Times New Roman"/>
                <a:sym typeface="Times New Roman"/>
              </a:rPr>
              <a:t>Zoom,</a:t>
            </a:r>
            <a:r>
              <a:rPr lang="fr" sz="1600">
                <a:solidFill>
                  <a:schemeClr val="dk1"/>
                </a:solidFill>
                <a:latin typeface="Times New Roman"/>
                <a:ea typeface="Times New Roman"/>
                <a:cs typeface="Times New Roman"/>
                <a:sym typeface="Times New Roman"/>
              </a:rPr>
              <a:t> pour que les élèves discutent de l'apprentissage en binôme ou en trio. Pour ce faire, réglez le programme pour qu'il attribue au hasard des salles de discussion de deux ou trois participants chacune et partagez un écran avec le contenu de la discussion et un minuteur pendant les séances de discussion.</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
              <a:t>Autres routines</a:t>
            </a:r>
            <a:endParaRPr/>
          </a:p>
        </p:txBody>
      </p:sp>
      <p:sp>
        <p:nvSpPr>
          <p:cNvPr id="79" name="Google Shape;79;p5"/>
          <p:cNvSpPr txBox="1"/>
          <p:nvPr>
            <p:ph idx="1" type="body"/>
          </p:nvPr>
        </p:nvSpPr>
        <p:spPr>
          <a:xfrm>
            <a:off x="311700" y="1152475"/>
            <a:ext cx="8520600" cy="121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fr" sz="2800" u="sng">
                <a:solidFill>
                  <a:schemeClr val="hlink"/>
                </a:solidFill>
                <a:hlinkClick r:id="rId3"/>
              </a:rPr>
              <a:t>Project Zero</a:t>
            </a:r>
            <a:endParaRPr b="1" sz="2800"/>
          </a:p>
        </p:txBody>
      </p:sp>
      <p:pic>
        <p:nvPicPr>
          <p:cNvPr id="80" name="Google Shape;80;p5"/>
          <p:cNvPicPr preferRelativeResize="0"/>
          <p:nvPr/>
        </p:nvPicPr>
        <p:blipFill rotWithShape="1">
          <a:blip r:embed="rId4">
            <a:alphaModFix/>
          </a:blip>
          <a:srcRect b="0" l="0" r="0" t="0"/>
          <a:stretch/>
        </p:blipFill>
        <p:spPr>
          <a:xfrm>
            <a:off x="4325725" y="1462975"/>
            <a:ext cx="2686175" cy="306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
              <a:t>Prototype</a:t>
            </a:r>
            <a:endParaRPr/>
          </a:p>
        </p:txBody>
      </p:sp>
      <p:sp>
        <p:nvSpPr>
          <p:cNvPr id="86" name="Google Shape;8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a:t>Objectives:</a:t>
            </a:r>
            <a:endParaRPr/>
          </a:p>
          <a:p>
            <a:pPr indent="0" lvl="0" marL="0" rtl="0" algn="l">
              <a:lnSpc>
                <a:spcPct val="115000"/>
              </a:lnSpc>
              <a:spcBef>
                <a:spcPts val="1600"/>
              </a:spcBef>
              <a:spcAft>
                <a:spcPts val="0"/>
              </a:spcAft>
              <a:buClr>
                <a:schemeClr val="dk1"/>
              </a:buClr>
              <a:buSzPts val="1100"/>
              <a:buFont typeface="Arial"/>
              <a:buNone/>
            </a:pPr>
            <a:r>
              <a:rPr lang="fr"/>
              <a:t>Make a standard form, by level, either for a ritual that we set up in the morning at the beginning of the class, or for a ritual that is more suitable for one step in a lesson... using the routines proposed by the project zero. 40 mn</a:t>
            </a:r>
            <a:endParaRPr/>
          </a:p>
          <a:p>
            <a:pPr indent="0" lvl="0" marL="0" rtl="0" algn="l">
              <a:lnSpc>
                <a:spcPct val="115000"/>
              </a:lnSpc>
              <a:spcBef>
                <a:spcPts val="1600"/>
              </a:spcBef>
              <a:spcAft>
                <a:spcPts val="0"/>
              </a:spcAft>
              <a:buClr>
                <a:schemeClr val="dk1"/>
              </a:buClr>
              <a:buSzPts val="1100"/>
              <a:buFont typeface="Arial"/>
              <a:buNone/>
            </a:pPr>
            <a:r>
              <a:rPr lang="fr"/>
              <a:t>Mutualization: 1 capsule presenting your routine, and the typical routine sheet. </a:t>
            </a:r>
            <a:endParaRPr/>
          </a:p>
          <a:p>
            <a:pPr indent="0" lvl="0" marL="0" rtl="0" algn="l">
              <a:lnSpc>
                <a:spcPct val="115000"/>
              </a:lnSpc>
              <a:spcBef>
                <a:spcPts val="1600"/>
              </a:spcBef>
              <a:spcAft>
                <a:spcPts val="0"/>
              </a:spcAft>
              <a:buClr>
                <a:schemeClr val="dk1"/>
              </a:buClr>
              <a:buSzPts val="1100"/>
              <a:buFont typeface="Arial"/>
              <a:buNone/>
            </a:pPr>
            <a:r>
              <a:rPr lang="fr"/>
              <a:t>Groups that have finished, read slides 7 to 10 and discuss among yourselves the tools proposed for other situations that are intended to develop synchronous and asynchronous oral skills. List those that interest you.</a:t>
            </a:r>
            <a:r>
              <a:rPr lang="fr" u="sng">
                <a:solidFill>
                  <a:schemeClr val="hlink"/>
                </a:solidFill>
                <a:hlinkClick r:id="rId3"/>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0" name="Shape 90"/>
        <p:cNvGrpSpPr/>
        <p:nvPr/>
      </p:nvGrpSpPr>
      <p:grpSpPr>
        <a:xfrm>
          <a:off x="0" y="0"/>
          <a:ext cx="0" cy="0"/>
          <a:chOff x="0" y="0"/>
          <a:chExt cx="0" cy="0"/>
        </a:xfrm>
      </p:grpSpPr>
      <p:sp>
        <p:nvSpPr>
          <p:cNvPr id="91" name="Google Shape;91;p7"/>
          <p:cNvSpPr txBox="1"/>
          <p:nvPr>
            <p:ph type="title"/>
          </p:nvPr>
        </p:nvSpPr>
        <p:spPr>
          <a:xfrm>
            <a:off x="311700" y="445025"/>
            <a:ext cx="8520600" cy="14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
              <a:t>Présentation de ressources et de situations diverses</a:t>
            </a:r>
            <a:endParaRPr/>
          </a:p>
          <a:p>
            <a:pPr indent="0" lvl="0" marL="0" rtl="0" algn="l">
              <a:lnSpc>
                <a:spcPct val="100000"/>
              </a:lnSpc>
              <a:spcBef>
                <a:spcPts val="0"/>
              </a:spcBef>
              <a:spcAft>
                <a:spcPts val="0"/>
              </a:spcAft>
              <a:buSzPts val="2800"/>
              <a:buNone/>
            </a:pPr>
            <a:r>
              <a:rPr lang="fr"/>
              <a:t>Rituels et Oral</a:t>
            </a:r>
            <a:endParaRPr/>
          </a:p>
        </p:txBody>
      </p:sp>
      <p:pic>
        <p:nvPicPr>
          <p:cNvPr id="92" name="Google Shape;92;p7"/>
          <p:cNvPicPr preferRelativeResize="0"/>
          <p:nvPr/>
        </p:nvPicPr>
        <p:blipFill rotWithShape="1">
          <a:blip r:embed="rId3">
            <a:alphaModFix/>
          </a:blip>
          <a:srcRect b="0" l="0" r="0" t="0"/>
          <a:stretch/>
        </p:blipFill>
        <p:spPr>
          <a:xfrm>
            <a:off x="2602675" y="1801775"/>
            <a:ext cx="3672275" cy="257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sp>
        <p:nvSpPr>
          <p:cNvPr id="97" name="Google Shape;97;p8"/>
          <p:cNvSpPr txBox="1"/>
          <p:nvPr>
            <p:ph idx="1" type="body"/>
          </p:nvPr>
        </p:nvSpPr>
        <p:spPr>
          <a:xfrm>
            <a:off x="180700" y="308000"/>
            <a:ext cx="3957600" cy="426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fr"/>
              <a:t>Asynchrone, individuel (enregistrement par l'élève) </a:t>
            </a:r>
            <a:endParaRPr b="1"/>
          </a:p>
          <a:p>
            <a:pPr indent="0" lvl="0" marL="0" rtl="0" algn="l">
              <a:lnSpc>
                <a:spcPct val="115000"/>
              </a:lnSpc>
              <a:spcBef>
                <a:spcPts val="1600"/>
              </a:spcBef>
              <a:spcAft>
                <a:spcPts val="0"/>
              </a:spcAft>
              <a:buSzPts val="1800"/>
              <a:buNone/>
            </a:pPr>
            <a:r>
              <a:rPr lang="fr">
                <a:solidFill>
                  <a:srgbClr val="000000"/>
                </a:solidFill>
              </a:rPr>
              <a:t>Lecture à haute voix, Lecture Fluence, Résumé oral par l'élève</a:t>
            </a:r>
            <a:endParaRPr>
              <a:solidFill>
                <a:srgbClr val="000000"/>
              </a:solidFill>
            </a:endParaRPr>
          </a:p>
          <a:p>
            <a:pPr indent="0" lvl="0" marL="0" rtl="0" algn="l">
              <a:lnSpc>
                <a:spcPct val="100000"/>
              </a:lnSpc>
              <a:spcBef>
                <a:spcPts val="1600"/>
              </a:spcBef>
              <a:spcAft>
                <a:spcPts val="0"/>
              </a:spcAft>
              <a:buSzPts val="1800"/>
              <a:buNone/>
            </a:pPr>
            <a:r>
              <a:rPr lang="fr" sz="1700">
                <a:solidFill>
                  <a:srgbClr val="000000"/>
                </a:solidFill>
                <a:highlight>
                  <a:srgbClr val="FFFFFF"/>
                </a:highlight>
              </a:rPr>
              <a:t>Réciter un texte ou un bref énoncé appris par cœur,</a:t>
            </a:r>
            <a:endParaRPr sz="1700">
              <a:solidFill>
                <a:srgbClr val="000000"/>
              </a:solidFill>
              <a:highlight>
                <a:srgbClr val="FFFFFF"/>
              </a:highlight>
            </a:endParaRPr>
          </a:p>
          <a:p>
            <a:pPr indent="0" lvl="0" marL="0" rtl="0" algn="l">
              <a:lnSpc>
                <a:spcPct val="100000"/>
              </a:lnSpc>
              <a:spcBef>
                <a:spcPts val="0"/>
              </a:spcBef>
              <a:spcAft>
                <a:spcPts val="0"/>
              </a:spcAft>
              <a:buSzPts val="1800"/>
              <a:buNone/>
            </a:pPr>
            <a:r>
              <a:rPr lang="fr" sz="1700">
                <a:solidFill>
                  <a:srgbClr val="000000"/>
                </a:solidFill>
              </a:rPr>
              <a:t>exposés individuels et collaboratifs</a:t>
            </a:r>
            <a:endParaRPr sz="1700">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700">
              <a:solidFill>
                <a:srgbClr val="000000"/>
              </a:solidFill>
              <a:highlight>
                <a:srgbClr val="FFFFFF"/>
              </a:highlight>
            </a:endParaRPr>
          </a:p>
          <a:p>
            <a:pPr indent="0" lvl="0" marL="0" rtl="0" algn="l">
              <a:lnSpc>
                <a:spcPct val="115000"/>
              </a:lnSpc>
              <a:spcBef>
                <a:spcPts val="0"/>
              </a:spcBef>
              <a:spcAft>
                <a:spcPts val="0"/>
              </a:spcAft>
              <a:buSzPts val="1800"/>
              <a:buNone/>
            </a:pPr>
            <a:r>
              <a:rPr b="1" lang="fr">
                <a:solidFill>
                  <a:srgbClr val="000000"/>
                </a:solidFill>
              </a:rPr>
              <a:t>Asynchrone collaboratif</a:t>
            </a:r>
            <a:r>
              <a:rPr lang="fr">
                <a:solidFill>
                  <a:srgbClr val="000000"/>
                </a:solidFill>
              </a:rPr>
              <a:t> (dans un second temps)</a:t>
            </a:r>
            <a:endParaRPr>
              <a:solidFill>
                <a:srgbClr val="000000"/>
              </a:solidFill>
            </a:endParaRPr>
          </a:p>
          <a:p>
            <a:pPr indent="0" lvl="0" marL="0" rtl="0" algn="l">
              <a:lnSpc>
                <a:spcPct val="115000"/>
              </a:lnSpc>
              <a:spcBef>
                <a:spcPts val="1600"/>
              </a:spcBef>
              <a:spcAft>
                <a:spcPts val="1600"/>
              </a:spcAft>
              <a:buSzPts val="1800"/>
              <a:buNone/>
            </a:pPr>
            <a:r>
              <a:rPr lang="fr">
                <a:solidFill>
                  <a:srgbClr val="000000"/>
                </a:solidFill>
              </a:rPr>
              <a:t>Lecture de dialogues, </a:t>
            </a:r>
            <a:r>
              <a:rPr lang="fr" sz="1700">
                <a:solidFill>
                  <a:srgbClr val="000000"/>
                </a:solidFill>
              </a:rPr>
              <a:t>Lecture chorale, </a:t>
            </a:r>
            <a:endParaRPr sz="1700">
              <a:solidFill>
                <a:schemeClr val="dk1"/>
              </a:solidFill>
              <a:latin typeface="Comic Sans MS"/>
              <a:ea typeface="Comic Sans MS"/>
              <a:cs typeface="Comic Sans MS"/>
              <a:sym typeface="Comic Sans MS"/>
            </a:endParaRPr>
          </a:p>
        </p:txBody>
      </p:sp>
      <p:sp>
        <p:nvSpPr>
          <p:cNvPr id="98" name="Google Shape;98;p8"/>
          <p:cNvSpPr txBox="1"/>
          <p:nvPr/>
        </p:nvSpPr>
        <p:spPr>
          <a:xfrm>
            <a:off x="4208225" y="523600"/>
            <a:ext cx="4519200" cy="39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Arial"/>
                <a:ea typeface="Arial"/>
                <a:cs typeface="Arial"/>
                <a:sym typeface="Arial"/>
              </a:rPr>
              <a:t>Asynchronous, individual (registration by student)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800" u="none" cap="none" strike="noStrike">
                <a:solidFill>
                  <a:srgbClr val="000000"/>
                </a:solidFill>
                <a:latin typeface="Arial"/>
                <a:ea typeface="Arial"/>
                <a:cs typeface="Arial"/>
                <a:sym typeface="Arial"/>
              </a:rPr>
              <a:t>Reading aloud, Fluency Reading, Oral summary by the student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800" u="none" cap="none" strike="noStrike">
                <a:solidFill>
                  <a:srgbClr val="000000"/>
                </a:solidFill>
                <a:latin typeface="Arial"/>
                <a:ea typeface="Arial"/>
                <a:cs typeface="Arial"/>
                <a:sym typeface="Arial"/>
              </a:rPr>
              <a:t>Recite a memorized text or brief statement,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800" u="none" cap="none" strike="noStrike">
                <a:solidFill>
                  <a:srgbClr val="000000"/>
                </a:solidFill>
                <a:latin typeface="Arial"/>
                <a:ea typeface="Arial"/>
                <a:cs typeface="Arial"/>
                <a:sym typeface="Arial"/>
              </a:rPr>
              <a:t>individual and collaborative presentations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Arial"/>
                <a:ea typeface="Arial"/>
                <a:cs typeface="Arial"/>
                <a:sym typeface="Arial"/>
              </a:rPr>
              <a:t>Asynchronous collaborative</a:t>
            </a:r>
            <a:r>
              <a:rPr b="0" i="0" lang="fr" sz="1800" u="none" cap="none" strike="noStrike">
                <a:solidFill>
                  <a:srgbClr val="000000"/>
                </a:solidFill>
                <a:latin typeface="Arial"/>
                <a:ea typeface="Arial"/>
                <a:cs typeface="Arial"/>
                <a:sym typeface="Arial"/>
              </a:rPr>
              <a:t> (in a second step)</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800" u="none" cap="none" strike="noStrike">
                <a:solidFill>
                  <a:srgbClr val="000000"/>
                </a:solidFill>
                <a:latin typeface="Arial"/>
                <a:ea typeface="Arial"/>
                <a:cs typeface="Arial"/>
                <a:sym typeface="Arial"/>
              </a:rPr>
              <a:t>Dialog playback, Choral playback,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2" name="Shape 102"/>
        <p:cNvGrpSpPr/>
        <p:nvPr/>
      </p:nvGrpSpPr>
      <p:grpSpPr>
        <a:xfrm>
          <a:off x="0" y="0"/>
          <a:ext cx="0" cy="0"/>
          <a:chOff x="0" y="0"/>
          <a:chExt cx="0" cy="0"/>
        </a:xfrm>
      </p:grpSpPr>
      <p:sp>
        <p:nvSpPr>
          <p:cNvPr id="103" name="Google Shape;103;p9"/>
          <p:cNvSpPr txBox="1"/>
          <p:nvPr>
            <p:ph idx="1" type="body"/>
          </p:nvPr>
        </p:nvSpPr>
        <p:spPr>
          <a:xfrm>
            <a:off x="311700" y="154000"/>
            <a:ext cx="8520600" cy="44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fr" sz="2800">
                <a:solidFill>
                  <a:schemeClr val="dk1"/>
                </a:solidFill>
              </a:rPr>
              <a:t>Oral synchrone  </a:t>
            </a:r>
            <a:r>
              <a:rPr b="1" lang="fr">
                <a:solidFill>
                  <a:srgbClr val="000000"/>
                </a:solidFill>
              </a:rPr>
              <a:t>Individuel </a:t>
            </a:r>
            <a:r>
              <a:rPr b="1" lang="fr"/>
              <a:t>(enregistrement par l'enseignant) </a:t>
            </a:r>
            <a:endParaRPr b="1">
              <a:solidFill>
                <a:srgbClr val="000000"/>
              </a:solidFill>
            </a:endParaRPr>
          </a:p>
          <a:p>
            <a:pPr indent="0" lvl="0" marL="0" rtl="0" algn="l">
              <a:lnSpc>
                <a:spcPct val="100000"/>
              </a:lnSpc>
              <a:spcBef>
                <a:spcPts val="0"/>
              </a:spcBef>
              <a:spcAft>
                <a:spcPts val="0"/>
              </a:spcAft>
              <a:buSzPts val="1800"/>
              <a:buNone/>
            </a:pPr>
            <a:r>
              <a:rPr lang="fr"/>
              <a:t>Lecture à haute voix, Lecture Fluence, Résumé oral par l'élève,</a:t>
            </a:r>
            <a:endParaRPr/>
          </a:p>
          <a:p>
            <a:pPr indent="0" lvl="0" marL="0" rtl="0" algn="l">
              <a:lnSpc>
                <a:spcPct val="100000"/>
              </a:lnSpc>
              <a:spcBef>
                <a:spcPts val="1600"/>
              </a:spcBef>
              <a:spcAft>
                <a:spcPts val="0"/>
              </a:spcAft>
              <a:buSzPts val="1800"/>
              <a:buNone/>
            </a:pPr>
            <a:r>
              <a:rPr lang="fr"/>
              <a:t>Exposés individuels (peut être également collaboratif dans un second temps),</a:t>
            </a:r>
            <a:endParaRPr/>
          </a:p>
          <a:p>
            <a:pPr indent="0" lvl="0" marL="0" rtl="0" algn="l">
              <a:lnSpc>
                <a:spcPct val="100000"/>
              </a:lnSpc>
              <a:spcBef>
                <a:spcPts val="1600"/>
              </a:spcBef>
              <a:spcAft>
                <a:spcPts val="0"/>
              </a:spcAft>
              <a:buClr>
                <a:schemeClr val="dk1"/>
              </a:buClr>
              <a:buSzPts val="1100"/>
              <a:buFont typeface="Arial"/>
              <a:buNone/>
            </a:pPr>
            <a:r>
              <a:rPr lang="fr"/>
              <a:t>Expliciter une règle avec ses propres mots,</a:t>
            </a:r>
            <a:endParaRPr/>
          </a:p>
          <a:p>
            <a:pPr indent="0" lvl="0" marL="0" rtl="0" algn="l">
              <a:lnSpc>
                <a:spcPct val="100000"/>
              </a:lnSpc>
              <a:spcBef>
                <a:spcPts val="1600"/>
              </a:spcBef>
              <a:spcAft>
                <a:spcPts val="0"/>
              </a:spcAft>
              <a:buSzPts val="1800"/>
              <a:buNone/>
            </a:pPr>
            <a:r>
              <a:rPr lang="fr"/>
              <a:t>Présenter un passage préféré sélectionné dans un livre et expliquer son choix,</a:t>
            </a:r>
            <a:endParaRPr/>
          </a:p>
          <a:p>
            <a:pPr indent="0" lvl="0" marL="0" rtl="0" algn="l">
              <a:lnSpc>
                <a:spcPct val="100000"/>
              </a:lnSpc>
              <a:spcBef>
                <a:spcPts val="1600"/>
              </a:spcBef>
              <a:spcAft>
                <a:spcPts val="0"/>
              </a:spcAft>
              <a:buSzPts val="1800"/>
              <a:buNone/>
            </a:pPr>
            <a:r>
              <a:rPr lang="fr"/>
              <a:t>Présenter un personnage dont on imagine certaines caractéristiques ou dont on reprend les éléments découverts dans un texte,</a:t>
            </a:r>
            <a:endParaRPr/>
          </a:p>
          <a:p>
            <a:pPr indent="0" lvl="0" marL="0" rtl="0" algn="l">
              <a:lnSpc>
                <a:spcPct val="100000"/>
              </a:lnSpc>
              <a:spcBef>
                <a:spcPts val="1600"/>
              </a:spcBef>
              <a:spcAft>
                <a:spcPts val="0"/>
              </a:spcAft>
              <a:buSzPts val="1800"/>
              <a:buNone/>
            </a:pPr>
            <a:r>
              <a:rPr lang="fr"/>
              <a:t>Réciter un texte ou un bref énoncé appris par cœur,</a:t>
            </a:r>
            <a:endParaRPr sz="1700">
              <a:solidFill>
                <a:srgbClr val="000000"/>
              </a:solidFill>
              <a:highlight>
                <a:srgbClr val="FFFFFF"/>
              </a:highlight>
            </a:endParaRPr>
          </a:p>
          <a:p>
            <a:pPr indent="0" lvl="0" marL="0" rtl="0" algn="l">
              <a:lnSpc>
                <a:spcPct val="100000"/>
              </a:lnSpc>
              <a:spcBef>
                <a:spcPts val="1600"/>
              </a:spcBef>
              <a:spcAft>
                <a:spcPts val="0"/>
              </a:spcAft>
              <a:buClr>
                <a:schemeClr val="dk1"/>
              </a:buClr>
              <a:buSzPts val="1100"/>
              <a:buFont typeface="Arial"/>
              <a:buNone/>
            </a:pPr>
            <a:r>
              <a:t/>
            </a:r>
            <a:endParaRPr sz="1700">
              <a:solidFill>
                <a:srgbClr val="000000"/>
              </a:solidFill>
              <a:highlight>
                <a:srgbClr val="FFFFFF"/>
              </a:highlight>
            </a:endParaRPr>
          </a:p>
          <a:p>
            <a:pPr indent="0" lvl="0" marL="0" rtl="0" algn="l">
              <a:lnSpc>
                <a:spcPct val="115000"/>
              </a:lnSpc>
              <a:spcBef>
                <a:spcPts val="0"/>
              </a:spcBef>
              <a:spcAft>
                <a:spcPts val="0"/>
              </a:spcAft>
              <a:buSzPts val="1800"/>
              <a:buNone/>
            </a:pPr>
            <a:r>
              <a:rPr b="1" lang="fr">
                <a:solidFill>
                  <a:srgbClr val="000000"/>
                </a:solidFill>
              </a:rPr>
              <a:t>Collectif / collaboratif : </a:t>
            </a:r>
            <a:r>
              <a:rPr lang="fr">
                <a:solidFill>
                  <a:srgbClr val="000000"/>
                </a:solidFill>
              </a:rPr>
              <a:t>Résumé d’un texte littéraire, d’un cours,  en binôme trinôme…</a:t>
            </a:r>
            <a:endParaRPr>
              <a:solidFill>
                <a:srgbClr val="000000"/>
              </a:solidFill>
            </a:endParaRPr>
          </a:p>
          <a:p>
            <a:pPr indent="0" lvl="0" marL="0" rtl="0" algn="l">
              <a:lnSpc>
                <a:spcPct val="100000"/>
              </a:lnSpc>
              <a:spcBef>
                <a:spcPts val="1600"/>
              </a:spcBef>
              <a:spcAft>
                <a:spcPts val="0"/>
              </a:spcAft>
              <a:buClr>
                <a:schemeClr val="dk1"/>
              </a:buClr>
              <a:buSzPts val="1100"/>
              <a:buFont typeface="Arial"/>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